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Lst>
  <p:notesMasterIdLst>
    <p:notesMasterId r:id="rId66"/>
  </p:notesMasterIdLst>
  <p:handoutMasterIdLst>
    <p:handoutMasterId r:id="rId67"/>
  </p:handoutMasterIdLst>
  <p:sldIdLst>
    <p:sldId id="273" r:id="rId10"/>
    <p:sldId id="286" r:id="rId11"/>
    <p:sldId id="302" r:id="rId12"/>
    <p:sldId id="287" r:id="rId13"/>
    <p:sldId id="294" r:id="rId14"/>
    <p:sldId id="288" r:id="rId15"/>
    <p:sldId id="256" r:id="rId16"/>
    <p:sldId id="290" r:id="rId17"/>
    <p:sldId id="293" r:id="rId18"/>
    <p:sldId id="292" r:id="rId19"/>
    <p:sldId id="313" r:id="rId20"/>
    <p:sldId id="312" r:id="rId21"/>
    <p:sldId id="300" r:id="rId22"/>
    <p:sldId id="338" r:id="rId23"/>
    <p:sldId id="345" r:id="rId24"/>
    <p:sldId id="341" r:id="rId25"/>
    <p:sldId id="339" r:id="rId26"/>
    <p:sldId id="342" r:id="rId27"/>
    <p:sldId id="296" r:id="rId28"/>
    <p:sldId id="308" r:id="rId29"/>
    <p:sldId id="309" r:id="rId30"/>
    <p:sldId id="297" r:id="rId31"/>
    <p:sldId id="299" r:id="rId32"/>
    <p:sldId id="298" r:id="rId33"/>
    <p:sldId id="303" r:id="rId34"/>
    <p:sldId id="314" r:id="rId35"/>
    <p:sldId id="311" r:id="rId36"/>
    <p:sldId id="316" r:id="rId37"/>
    <p:sldId id="346" r:id="rId38"/>
    <p:sldId id="347" r:id="rId39"/>
    <p:sldId id="349" r:id="rId40"/>
    <p:sldId id="320" r:id="rId41"/>
    <p:sldId id="319" r:id="rId42"/>
    <p:sldId id="317" r:id="rId43"/>
    <p:sldId id="318" r:id="rId44"/>
    <p:sldId id="321" r:id="rId45"/>
    <p:sldId id="323" r:id="rId46"/>
    <p:sldId id="343" r:id="rId47"/>
    <p:sldId id="322" r:id="rId48"/>
    <p:sldId id="315" r:id="rId49"/>
    <p:sldId id="325" r:id="rId50"/>
    <p:sldId id="326" r:id="rId51"/>
    <p:sldId id="324" r:id="rId52"/>
    <p:sldId id="327" r:id="rId53"/>
    <p:sldId id="335" r:id="rId54"/>
    <p:sldId id="306" r:id="rId55"/>
    <p:sldId id="307" r:id="rId56"/>
    <p:sldId id="336" r:id="rId57"/>
    <p:sldId id="329" r:id="rId58"/>
    <p:sldId id="330" r:id="rId59"/>
    <p:sldId id="331" r:id="rId60"/>
    <p:sldId id="332" r:id="rId61"/>
    <p:sldId id="333" r:id="rId62"/>
    <p:sldId id="334" r:id="rId63"/>
    <p:sldId id="344" r:id="rId64"/>
    <p:sldId id="337"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62ACE6"/>
    <a:srgbClr val="FF0000"/>
    <a:srgbClr val="DE2E58"/>
    <a:srgbClr val="FFFFFF"/>
    <a:srgbClr val="505050"/>
    <a:srgbClr val="107C10"/>
    <a:srgbClr val="000000"/>
    <a:srgbClr val="323232"/>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3001" autoAdjust="0"/>
  </p:normalViewPr>
  <p:slideViewPr>
    <p:cSldViewPr>
      <p:cViewPr varScale="1">
        <p:scale>
          <a:sx n="85" d="100"/>
          <a:sy n="85" d="100"/>
        </p:scale>
        <p:origin x="394" y="62"/>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8/23/2016 2:37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8/23/2016 2:37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7FDC34-8999-4F03-9BBF-148B55824EB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158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7FDC34-8999-4F03-9BBF-148B55824EB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90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49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8/23/2016 2:37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855126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8/23/2016 2:37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72489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8/23/2016 2:37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285359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9.png"/><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172913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0626582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52071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38273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184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00278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690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549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24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7562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1167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062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4049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1641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65385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092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19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25308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9361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2590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28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33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68781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193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7382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350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873927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4818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414592618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6.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theme" Target="../theme/theme4.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image" Target="../media/image6.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theme" Target="../theme/theme5.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48" r:id="rId24"/>
    <p:sldLayoutId id="214748445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1"/>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449"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796267895"/>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6.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6.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5.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5.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7.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6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5.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9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ELIZA" TargetMode="External"/><Relationship Id="rId2" Type="http://schemas.openxmlformats.org/officeDocument/2006/relationships/image" Target="../media/image33.jpg"/><Relationship Id="rId1" Type="http://schemas.openxmlformats.org/officeDocument/2006/relationships/slideLayout" Target="../slideLayouts/slideLayout18.xml"/><Relationship Id="rId5" Type="http://schemas.openxmlformats.org/officeDocument/2006/relationships/hyperlink" Target="http://www.med-ai.com/models/eliza.html" TargetMode="External"/><Relationship Id="rId4" Type="http://schemas.openxmlformats.org/officeDocument/2006/relationships/hyperlink" Target="https://en.wikipedia.org/wiki/Carl_Roger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Kenneth_Colby" TargetMode="External"/><Relationship Id="rId2" Type="http://schemas.openxmlformats.org/officeDocument/2006/relationships/image" Target="../media/image33.jpg"/><Relationship Id="rId1" Type="http://schemas.openxmlformats.org/officeDocument/2006/relationships/slideLayout" Target="../slideLayouts/slideLayout18.xml"/><Relationship Id="rId5" Type="http://schemas.openxmlformats.org/officeDocument/2006/relationships/hyperlink" Target="https://en.wikipedia.org/wiki/ARPANET" TargetMode="External"/><Relationship Id="rId4" Type="http://schemas.openxmlformats.org/officeDocument/2006/relationships/hyperlink" Target="https://en.wikipedia.org/wiki/Paranoid_schizophreni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Bot Framework</a:t>
            </a:r>
            <a:br>
              <a:rPr lang="en-US" dirty="0"/>
            </a:br>
            <a:r>
              <a:rPr lang="en-US" dirty="0"/>
              <a:t>Workshop</a:t>
            </a:r>
          </a:p>
        </p:txBody>
      </p:sp>
      <p:sp>
        <p:nvSpPr>
          <p:cNvPr id="3" name="Text Placeholder 2"/>
          <p:cNvSpPr>
            <a:spLocks noGrp="1"/>
          </p:cNvSpPr>
          <p:nvPr>
            <p:ph type="body" sz="quarter" idx="12"/>
          </p:nvPr>
        </p:nvSpPr>
        <p:spPr>
          <a:xfrm>
            <a:off x="308170" y="4640262"/>
            <a:ext cx="10058337" cy="1828007"/>
          </a:xfrm>
        </p:spPr>
        <p:txBody>
          <a:bodyPr/>
          <a:lstStyle/>
          <a:p>
            <a:pPr defTabSz="932563"/>
            <a:r>
              <a:rPr lang="en-US" spc="-100" dirty="0">
                <a:gradFill>
                  <a:gsLst>
                    <a:gs pos="3333">
                      <a:srgbClr val="FFFFFF"/>
                    </a:gs>
                    <a:gs pos="39000">
                      <a:srgbClr val="FFFFFF"/>
                    </a:gs>
                  </a:gsLst>
                  <a:lin ang="5400000" scaled="0"/>
                </a:gradFill>
              </a:rPr>
              <a:t>Daniel Egan</a:t>
            </a:r>
          </a:p>
          <a:p>
            <a:pPr defTabSz="932563"/>
            <a:r>
              <a:rPr lang="en-US" spc="-100" dirty="0">
                <a:gradFill>
                  <a:gsLst>
                    <a:gs pos="3333">
                      <a:srgbClr val="FFFFFF"/>
                    </a:gs>
                    <a:gs pos="39000">
                      <a:srgbClr val="FFFFFF"/>
                    </a:gs>
                  </a:gsLst>
                  <a:lin ang="5400000" scaled="0"/>
                </a:gradFill>
              </a:rPr>
              <a:t>Bret Stateham</a:t>
            </a:r>
          </a:p>
          <a:p>
            <a:pPr defTabSz="932563"/>
            <a:r>
              <a:rPr lang="en-US" spc="-100" dirty="0">
                <a:gradFill>
                  <a:gsLst>
                    <a:gs pos="3333">
                      <a:srgbClr val="FFFFFF"/>
                    </a:gs>
                    <a:gs pos="39000">
                      <a:srgbClr val="FFFFFF"/>
                    </a:gs>
                  </a:gsLst>
                  <a:lin ang="5400000" scaled="0"/>
                </a:gradFill>
              </a:rPr>
              <a:t>Michael Washington</a:t>
            </a:r>
          </a:p>
        </p:txBody>
      </p:sp>
      <p:sp>
        <p:nvSpPr>
          <p:cNvPr id="6" name="Text Placeholder 2"/>
          <p:cNvSpPr>
            <a:spLocks noGrp="1"/>
          </p:cNvSpPr>
          <p:nvPr>
            <p:ph type="body" sz="quarter" idx="12"/>
          </p:nvPr>
        </p:nvSpPr>
        <p:spPr>
          <a:xfrm>
            <a:off x="291362" y="3725862"/>
            <a:ext cx="10058337" cy="748332"/>
          </a:xfrm>
        </p:spPr>
        <p:txBody>
          <a:bodyPr/>
          <a:lstStyle/>
          <a:p>
            <a:pPr defTabSz="932563"/>
            <a:r>
              <a:rPr lang="en-US" spc="-100" dirty="0">
                <a:gradFill>
                  <a:gsLst>
                    <a:gs pos="3333">
                      <a:srgbClr val="FFFFFF"/>
                    </a:gs>
                    <a:gs pos="39000">
                      <a:srgbClr val="FFFFFF"/>
                    </a:gs>
                  </a:gsLst>
                  <a:lin ang="5400000" scaled="0"/>
                </a:gradFill>
              </a:rPr>
              <a:t>The poetry of programming</a:t>
            </a:r>
          </a:p>
        </p:txBody>
      </p:sp>
      <p:pic>
        <p:nvPicPr>
          <p:cNvPr id="7" name="Picture 6"/>
          <p:cNvPicPr>
            <a:picLocks noChangeAspect="1"/>
          </p:cNvPicPr>
          <p:nvPr/>
        </p:nvPicPr>
        <p:blipFill>
          <a:blip r:embed="rId2"/>
          <a:stretch>
            <a:fillRect/>
          </a:stretch>
        </p:blipFill>
        <p:spPr>
          <a:xfrm>
            <a:off x="6615788" y="11701"/>
            <a:ext cx="5820687" cy="6994525"/>
          </a:xfrm>
          <a:prstGeom prst="rect">
            <a:avLst/>
          </a:prstGeom>
        </p:spPr>
      </p:pic>
    </p:spTree>
    <p:extLst>
      <p:ext uri="{BB962C8B-B14F-4D97-AF65-F5344CB8AC3E}">
        <p14:creationId xmlns:p14="http://schemas.microsoft.com/office/powerpoint/2010/main" val="12633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162272" y="6393985"/>
            <a:ext cx="4168454" cy="551084"/>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pic>
        <p:nvPicPr>
          <p:cNvPr id="4" name="Picture 3"/>
          <p:cNvPicPr>
            <a:picLocks noChangeAspect="1"/>
          </p:cNvPicPr>
          <p:nvPr/>
        </p:nvPicPr>
        <p:blipFill>
          <a:blip r:embed="rId3"/>
          <a:stretch>
            <a:fillRect/>
          </a:stretch>
        </p:blipFill>
        <p:spPr>
          <a:xfrm>
            <a:off x="1392205" y="677862"/>
            <a:ext cx="3766595" cy="5410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Picture 2"/>
          <p:cNvPicPr>
            <a:picLocks noChangeAspect="1"/>
          </p:cNvPicPr>
          <p:nvPr/>
        </p:nvPicPr>
        <p:blipFill>
          <a:blip r:embed="rId4"/>
          <a:stretch>
            <a:fillRect/>
          </a:stretch>
        </p:blipFill>
        <p:spPr>
          <a:xfrm>
            <a:off x="7244282" y="601662"/>
            <a:ext cx="3800742" cy="5486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5"/>
          <a:stretch>
            <a:fillRect/>
          </a:stretch>
        </p:blipFill>
        <p:spPr>
          <a:xfrm>
            <a:off x="483561" y="429665"/>
            <a:ext cx="5640990" cy="6026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a:blip r:embed="rId6"/>
          <a:stretch>
            <a:fillRect/>
          </a:stretch>
        </p:blipFill>
        <p:spPr>
          <a:xfrm>
            <a:off x="6599237" y="400517"/>
            <a:ext cx="5401424" cy="61767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61295435"/>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Why we are here  www.botathon.ai</a:t>
            </a:r>
          </a:p>
        </p:txBody>
      </p:sp>
      <p:pic>
        <p:nvPicPr>
          <p:cNvPr id="8" name="Picture 7"/>
          <p:cNvPicPr>
            <a:picLocks noChangeAspect="1"/>
          </p:cNvPicPr>
          <p:nvPr/>
        </p:nvPicPr>
        <p:blipFill>
          <a:blip r:embed="rId2"/>
          <a:stretch>
            <a:fillRect/>
          </a:stretch>
        </p:blipFill>
        <p:spPr>
          <a:xfrm>
            <a:off x="427037" y="1135062"/>
            <a:ext cx="11495885" cy="5687255"/>
          </a:xfrm>
          <a:prstGeom prst="rect">
            <a:avLst/>
          </a:prstGeom>
        </p:spPr>
      </p:pic>
    </p:spTree>
    <p:extLst>
      <p:ext uri="{BB962C8B-B14F-4D97-AF65-F5344CB8AC3E}">
        <p14:creationId xmlns:p14="http://schemas.microsoft.com/office/powerpoint/2010/main" val="36030491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8437" y="296862"/>
            <a:ext cx="5486399" cy="1098762"/>
          </a:xfrm>
        </p:spPr>
        <p:txBody>
          <a:bodyPr/>
          <a:lstStyle/>
          <a:p>
            <a:r>
              <a:rPr lang="en-US" dirty="0"/>
              <a:t>Agenda</a:t>
            </a:r>
          </a:p>
        </p:txBody>
      </p:sp>
      <p:pic>
        <p:nvPicPr>
          <p:cNvPr id="12" name="Picture Placeholder 11"/>
          <p:cNvPicPr>
            <a:picLocks noGrp="1" noChangeAspect="1"/>
          </p:cNvPicPr>
          <p:nvPr>
            <p:ph type="pic" sz="quarter" idx="10"/>
          </p:nvPr>
        </p:nvPicPr>
        <p:blipFill>
          <a:blip r:embed="rId2"/>
          <a:srcRect t="4967" b="4967"/>
          <a:stretch>
            <a:fillRect/>
          </a:stretch>
        </p:blipFill>
        <p:spPr>
          <a:xfrm>
            <a:off x="6243866" y="0"/>
            <a:ext cx="6216650" cy="6992938"/>
          </a:xfrm>
        </p:spPr>
      </p:pic>
      <p:sp>
        <p:nvSpPr>
          <p:cNvPr id="13" name="TextBox 12"/>
          <p:cNvSpPr txBox="1"/>
          <p:nvPr/>
        </p:nvSpPr>
        <p:spPr>
          <a:xfrm>
            <a:off x="350837" y="1592262"/>
            <a:ext cx="4387098" cy="5130635"/>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Hello World</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Setup and Install</a:t>
            </a:r>
          </a:p>
          <a:p>
            <a:pPr marL="809271" lvl="1"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BotBuilder</a:t>
            </a:r>
            <a:endParaRPr lang="en-US" sz="24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Connectors &amp; Channels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Conversation Flow</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Prompts and Actions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Determining Intent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Beyond Regex (LUIS)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Publishing</a:t>
            </a:r>
          </a:p>
          <a:p>
            <a:pPr marL="809271" lvl="1"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Ngrok</a:t>
            </a:r>
            <a:r>
              <a:rPr lang="en-US" sz="2400" dirty="0">
                <a:gradFill>
                  <a:gsLst>
                    <a:gs pos="2917">
                      <a:schemeClr val="tx1"/>
                    </a:gs>
                    <a:gs pos="30000">
                      <a:schemeClr val="tx1"/>
                    </a:gs>
                  </a:gsLst>
                  <a:lin ang="5400000" scaled="0"/>
                </a:gradFill>
              </a:rPr>
              <a:t> or </a:t>
            </a:r>
            <a:r>
              <a:rPr lang="en-US" sz="2400" dirty="0" err="1">
                <a:gradFill>
                  <a:gsLst>
                    <a:gs pos="2917">
                      <a:schemeClr val="tx1"/>
                    </a:gs>
                    <a:gs pos="30000">
                      <a:schemeClr val="tx1"/>
                    </a:gs>
                  </a:gsLst>
                  <a:lin ang="5400000" scaled="0"/>
                </a:gradFill>
              </a:rPr>
              <a:t>Localtunnel</a:t>
            </a:r>
            <a:endParaRPr lang="en-US" sz="24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Webchat &amp; Skype</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Emulating and testing</a:t>
            </a:r>
          </a:p>
        </p:txBody>
      </p:sp>
    </p:spTree>
    <p:extLst>
      <p:ext uri="{BB962C8B-B14F-4D97-AF65-F5344CB8AC3E}">
        <p14:creationId xmlns:p14="http://schemas.microsoft.com/office/powerpoint/2010/main" val="10703039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4936351"/>
          </a:xfrm>
        </p:spPr>
        <p:txBody>
          <a:bodyPr/>
          <a:lstStyle/>
          <a:p>
            <a:r>
              <a:rPr lang="en-US" dirty="0"/>
              <a:t>Installs</a:t>
            </a:r>
          </a:p>
          <a:p>
            <a:pPr lvl="1"/>
            <a:r>
              <a:rPr lang="en-US" dirty="0"/>
              <a:t>Node.js (and </a:t>
            </a:r>
            <a:r>
              <a:rPr lang="en-US" dirty="0" err="1"/>
              <a:t>npm</a:t>
            </a:r>
            <a:r>
              <a:rPr lang="en-US" dirty="0"/>
              <a:t>)</a:t>
            </a:r>
          </a:p>
          <a:p>
            <a:pPr lvl="1"/>
            <a:r>
              <a:rPr lang="en-US" dirty="0" err="1"/>
              <a:t>Ngrok</a:t>
            </a:r>
            <a:r>
              <a:rPr lang="en-US" dirty="0"/>
              <a:t> </a:t>
            </a:r>
          </a:p>
          <a:p>
            <a:pPr lvl="1"/>
            <a:r>
              <a:rPr lang="en-US" dirty="0"/>
              <a:t>GIT (not necessary but helpful)</a:t>
            </a:r>
          </a:p>
          <a:p>
            <a:pPr lvl="1"/>
            <a:r>
              <a:rPr lang="en-US" dirty="0"/>
              <a:t>VS Code</a:t>
            </a:r>
          </a:p>
          <a:p>
            <a:r>
              <a:rPr lang="en-US" dirty="0"/>
              <a:t>Signups needed</a:t>
            </a:r>
          </a:p>
          <a:p>
            <a:pPr lvl="1"/>
            <a:r>
              <a:rPr lang="en-US" dirty="0"/>
              <a:t>MSID</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p:nvPr>
        </p:nvSpPr>
        <p:spPr/>
        <p:txBody>
          <a:bodyPr/>
          <a:lstStyle/>
          <a:p>
            <a:r>
              <a:rPr lang="en-US" dirty="0"/>
              <a:t>Technology Needed today Node</a:t>
            </a:r>
          </a:p>
        </p:txBody>
      </p:sp>
    </p:spTree>
    <p:extLst>
      <p:ext uri="{BB962C8B-B14F-4D97-AF65-F5344CB8AC3E}">
        <p14:creationId xmlns:p14="http://schemas.microsoft.com/office/powerpoint/2010/main" val="21485503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5477397"/>
          </a:xfrm>
        </p:spPr>
        <p:txBody>
          <a:bodyPr/>
          <a:lstStyle/>
          <a:p>
            <a:r>
              <a:rPr lang="en-US" dirty="0"/>
              <a:t>All Levels of learning</a:t>
            </a:r>
          </a:p>
          <a:p>
            <a:r>
              <a:rPr lang="en-US" dirty="0"/>
              <a:t>All speeds</a:t>
            </a:r>
          </a:p>
          <a:p>
            <a:r>
              <a:rPr lang="en-US" dirty="0"/>
              <a:t>Mostly node.js  ( have help with C#) </a:t>
            </a:r>
          </a:p>
          <a:p>
            <a:endParaRPr lang="en-US" dirty="0"/>
          </a:p>
          <a:p>
            <a:pPr marL="0" indent="0">
              <a:buNone/>
            </a:pPr>
            <a:r>
              <a:rPr lang="en-US" dirty="0"/>
              <a:t>* First pass through HOL </a:t>
            </a:r>
            <a:r>
              <a:rPr lang="en-US" dirty="0">
                <a:sym typeface="Wingdings" panose="05000000000000000000" pitchFamily="2" charset="2"/>
              </a:rPr>
              <a:t></a:t>
            </a:r>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Workshop Flow</a:t>
            </a:r>
          </a:p>
        </p:txBody>
      </p:sp>
    </p:spTree>
    <p:extLst>
      <p:ext uri="{BB962C8B-B14F-4D97-AF65-F5344CB8AC3E}">
        <p14:creationId xmlns:p14="http://schemas.microsoft.com/office/powerpoint/2010/main" val="7591237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https://bitbucket.org/DanielEgan/botworkshopnode</a:t>
            </a:r>
          </a:p>
        </p:txBody>
      </p:sp>
      <p:sp>
        <p:nvSpPr>
          <p:cNvPr id="3" name="Title 2"/>
          <p:cNvSpPr>
            <a:spLocks noGrp="1"/>
          </p:cNvSpPr>
          <p:nvPr>
            <p:ph type="title"/>
          </p:nvPr>
        </p:nvSpPr>
        <p:spPr/>
        <p:txBody>
          <a:bodyPr/>
          <a:lstStyle/>
          <a:p>
            <a:r>
              <a:rPr lang="en-US" dirty="0"/>
              <a:t>Content</a:t>
            </a:r>
          </a:p>
        </p:txBody>
      </p:sp>
      <p:grpSp>
        <p:nvGrpSpPr>
          <p:cNvPr id="13" name="Group 12"/>
          <p:cNvGrpSpPr/>
          <p:nvPr/>
        </p:nvGrpSpPr>
        <p:grpSpPr>
          <a:xfrm>
            <a:off x="201958" y="2130425"/>
            <a:ext cx="12032561" cy="2705060"/>
            <a:chOff x="108080" y="2621002"/>
            <a:chExt cx="12032561" cy="2705060"/>
          </a:xfrm>
        </p:grpSpPr>
        <p:pic>
          <p:nvPicPr>
            <p:cNvPr id="6" name="Picture 5"/>
            <p:cNvPicPr>
              <a:picLocks noChangeAspect="1"/>
            </p:cNvPicPr>
            <p:nvPr/>
          </p:nvPicPr>
          <p:blipFill>
            <a:blip r:embed="rId2"/>
            <a:stretch>
              <a:fillRect/>
            </a:stretch>
          </p:blipFill>
          <p:spPr>
            <a:xfrm>
              <a:off x="108080" y="2621002"/>
              <a:ext cx="12032561" cy="2705060"/>
            </a:xfrm>
            <a:prstGeom prst="rect">
              <a:avLst/>
            </a:prstGeom>
          </p:spPr>
        </p:pic>
        <p:cxnSp>
          <p:nvCxnSpPr>
            <p:cNvPr id="5" name="Straight Arrow Connector 4"/>
            <p:cNvCxnSpPr/>
            <p:nvPr/>
          </p:nvCxnSpPr>
          <p:spPr>
            <a:xfrm flipH="1">
              <a:off x="5151437" y="4335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p:nvPr/>
          </p:nvCxnSpPr>
          <p:spPr>
            <a:xfrm flipH="1">
              <a:off x="5151437" y="46402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p:nvPr/>
          </p:nvCxnSpPr>
          <p:spPr>
            <a:xfrm flipH="1">
              <a:off x="5151437" y="5097462"/>
              <a:ext cx="2362200" cy="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10" name="TextBox 9"/>
            <p:cNvSpPr txBox="1"/>
            <p:nvPr/>
          </p:nvSpPr>
          <p:spPr>
            <a:xfrm>
              <a:off x="7818437" y="4104629"/>
              <a:ext cx="273376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(WORD)</a:t>
              </a:r>
            </a:p>
          </p:txBody>
        </p:sp>
        <p:sp>
          <p:nvSpPr>
            <p:cNvPr id="11" name="TextBox 10"/>
            <p:cNvSpPr txBox="1"/>
            <p:nvPr/>
          </p:nvSpPr>
          <p:spPr>
            <a:xfrm>
              <a:off x="7815168" y="4409429"/>
              <a:ext cx="254460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Hands On Labs Document (PDF)</a:t>
              </a:r>
            </a:p>
          </p:txBody>
        </p:sp>
        <p:sp>
          <p:nvSpPr>
            <p:cNvPr id="12" name="TextBox 11"/>
            <p:cNvSpPr txBox="1"/>
            <p:nvPr/>
          </p:nvSpPr>
          <p:spPr>
            <a:xfrm>
              <a:off x="7815167" y="4825035"/>
              <a:ext cx="248048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FF0000"/>
                  </a:solidFill>
                </a:rPr>
                <a:t>Code snippets for use with PDF</a:t>
              </a:r>
            </a:p>
          </p:txBody>
        </p:sp>
      </p:grpSp>
    </p:spTree>
    <p:extLst>
      <p:ext uri="{BB962C8B-B14F-4D97-AF65-F5344CB8AC3E}">
        <p14:creationId xmlns:p14="http://schemas.microsoft.com/office/powerpoint/2010/main" val="2774315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52514"/>
          </a:xfrm>
        </p:spPr>
        <p:txBody>
          <a:bodyPr/>
          <a:lstStyle/>
          <a:p>
            <a:pPr marL="0" indent="0">
              <a:buNone/>
            </a:pPr>
            <a:r>
              <a:rPr lang="en-US" sz="4100" b="1" dirty="0">
                <a:effectLst>
                  <a:outerShdw blurRad="38100" dist="38100" dir="2700000" algn="tl">
                    <a:srgbClr val="000000">
                      <a:alpha val="43137"/>
                    </a:srgbClr>
                  </a:outerShdw>
                </a:effectLst>
              </a:rPr>
              <a:t>https://bitbucket.org/DanielEgan/botworkshopnode</a:t>
            </a:r>
          </a:p>
        </p:txBody>
      </p:sp>
      <p:sp>
        <p:nvSpPr>
          <p:cNvPr id="3" name="Title 2"/>
          <p:cNvSpPr>
            <a:spLocks noGrp="1"/>
          </p:cNvSpPr>
          <p:nvPr>
            <p:ph type="title"/>
          </p:nvPr>
        </p:nvSpPr>
        <p:spPr/>
        <p:txBody>
          <a:bodyPr/>
          <a:lstStyle/>
          <a:p>
            <a:r>
              <a:rPr lang="en-US" dirty="0"/>
              <a:t>Content</a:t>
            </a:r>
          </a:p>
        </p:txBody>
      </p:sp>
      <p:pic>
        <p:nvPicPr>
          <p:cNvPr id="14" name="Picture 13"/>
          <p:cNvPicPr>
            <a:picLocks noChangeAspect="1"/>
          </p:cNvPicPr>
          <p:nvPr/>
        </p:nvPicPr>
        <p:blipFill>
          <a:blip r:embed="rId2"/>
          <a:stretch>
            <a:fillRect/>
          </a:stretch>
        </p:blipFill>
        <p:spPr>
          <a:xfrm>
            <a:off x="2332037" y="1965364"/>
            <a:ext cx="7543799" cy="4947228"/>
          </a:xfrm>
          <a:prstGeom prst="rect">
            <a:avLst/>
          </a:prstGeom>
        </p:spPr>
      </p:pic>
    </p:spTree>
    <p:extLst>
      <p:ext uri="{BB962C8B-B14F-4D97-AF65-F5344CB8AC3E}">
        <p14:creationId xmlns:p14="http://schemas.microsoft.com/office/powerpoint/2010/main" val="27068004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Conventions Used</a:t>
            </a:r>
          </a:p>
        </p:txBody>
      </p:sp>
      <p:pic>
        <p:nvPicPr>
          <p:cNvPr id="4" name="Picture 3"/>
          <p:cNvPicPr>
            <a:picLocks noChangeAspect="1"/>
          </p:cNvPicPr>
          <p:nvPr/>
        </p:nvPicPr>
        <p:blipFill>
          <a:blip r:embed="rId2"/>
          <a:stretch>
            <a:fillRect/>
          </a:stretch>
        </p:blipFill>
        <p:spPr>
          <a:xfrm>
            <a:off x="503237" y="1624214"/>
            <a:ext cx="3734124" cy="952583"/>
          </a:xfrm>
          <a:prstGeom prst="rect">
            <a:avLst/>
          </a:prstGeom>
        </p:spPr>
      </p:pic>
      <p:pic>
        <p:nvPicPr>
          <p:cNvPr id="5" name="Picture 4"/>
          <p:cNvPicPr>
            <a:picLocks noChangeAspect="1"/>
          </p:cNvPicPr>
          <p:nvPr/>
        </p:nvPicPr>
        <p:blipFill>
          <a:blip r:embed="rId3"/>
          <a:stretch>
            <a:fillRect/>
          </a:stretch>
        </p:blipFill>
        <p:spPr>
          <a:xfrm>
            <a:off x="503237" y="2869337"/>
            <a:ext cx="5334462" cy="1905165"/>
          </a:xfrm>
          <a:prstGeom prst="rect">
            <a:avLst/>
          </a:prstGeom>
        </p:spPr>
      </p:pic>
      <p:pic>
        <p:nvPicPr>
          <p:cNvPr id="6" name="Picture 5"/>
          <p:cNvPicPr>
            <a:picLocks noChangeAspect="1"/>
          </p:cNvPicPr>
          <p:nvPr/>
        </p:nvPicPr>
        <p:blipFill>
          <a:blip r:embed="rId4"/>
          <a:stretch>
            <a:fillRect/>
          </a:stretch>
        </p:blipFill>
        <p:spPr>
          <a:xfrm>
            <a:off x="503237" y="4945062"/>
            <a:ext cx="4861981" cy="1882303"/>
          </a:xfrm>
          <a:prstGeom prst="rect">
            <a:avLst/>
          </a:prstGeom>
        </p:spPr>
      </p:pic>
      <p:sp>
        <p:nvSpPr>
          <p:cNvPr id="7" name="Arrow: Left 6"/>
          <p:cNvSpPr/>
          <p:nvPr/>
        </p:nvSpPr>
        <p:spPr bwMode="auto">
          <a:xfrm>
            <a:off x="4581121" y="1874963"/>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p:cNvSpPr txBox="1"/>
          <p:nvPr/>
        </p:nvSpPr>
        <p:spPr>
          <a:xfrm>
            <a:off x="7970837" y="1624214"/>
            <a:ext cx="3584956"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Don’t type the ~$</a:t>
            </a:r>
          </a:p>
        </p:txBody>
      </p:sp>
      <p:sp>
        <p:nvSpPr>
          <p:cNvPr id="9" name="Arrow: Left 8"/>
          <p:cNvSpPr/>
          <p:nvPr/>
        </p:nvSpPr>
        <p:spPr bwMode="auto">
          <a:xfrm>
            <a:off x="5913437" y="31162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Left 9"/>
          <p:cNvSpPr/>
          <p:nvPr/>
        </p:nvSpPr>
        <p:spPr bwMode="auto">
          <a:xfrm>
            <a:off x="5941545" y="5249862"/>
            <a:ext cx="3276600" cy="332260"/>
          </a:xfrm>
          <a:prstGeom prst="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p:cNvSpPr txBox="1"/>
          <p:nvPr/>
        </p:nvSpPr>
        <p:spPr>
          <a:xfrm>
            <a:off x="7132637" y="3527626"/>
            <a:ext cx="4901470" cy="1625060"/>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If you are using the PDF</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copy and paste from the </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txt file NOT the PDF</a:t>
            </a:r>
          </a:p>
        </p:txBody>
      </p:sp>
    </p:spTree>
    <p:extLst>
      <p:ext uri="{BB962C8B-B14F-4D97-AF65-F5344CB8AC3E}">
        <p14:creationId xmlns:p14="http://schemas.microsoft.com/office/powerpoint/2010/main" val="39773097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Hello World</a:t>
            </a:r>
          </a:p>
        </p:txBody>
      </p:sp>
    </p:spTree>
    <p:extLst>
      <p:ext uri="{BB962C8B-B14F-4D97-AF65-F5344CB8AC3E}">
        <p14:creationId xmlns:p14="http://schemas.microsoft.com/office/powerpoint/2010/main" val="7046986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6" y="68262"/>
            <a:ext cx="12056533"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9" y="1241426"/>
            <a:ext cx="5486399" cy="1098762"/>
          </a:xfrm>
        </p:spPr>
        <p:txBody>
          <a:bodyPr/>
          <a:lstStyle/>
          <a:p>
            <a:r>
              <a:rPr lang="en-US" dirty="0"/>
              <a:t>Lord Byron </a:t>
            </a:r>
          </a:p>
        </p:txBody>
      </p:sp>
      <p:pic>
        <p:nvPicPr>
          <p:cNvPr id="7" name="Picture Placeholder 6"/>
          <p:cNvPicPr>
            <a:picLocks noGrp="1" noChangeAspect="1"/>
          </p:cNvPicPr>
          <p:nvPr>
            <p:ph type="pic" sz="quarter" idx="10"/>
          </p:nvPr>
        </p:nvPicPr>
        <p:blipFill>
          <a:blip r:embed="rId2"/>
          <a:srcRect t="3195" b="3195"/>
          <a:stretch>
            <a:fillRect/>
          </a:stretch>
        </p:blipFill>
        <p:spPr/>
      </p:pic>
      <p:sp>
        <p:nvSpPr>
          <p:cNvPr id="8" name="TextBox 7"/>
          <p:cNvSpPr txBox="1"/>
          <p:nvPr/>
        </p:nvSpPr>
        <p:spPr>
          <a:xfrm>
            <a:off x="199234" y="2963862"/>
            <a:ext cx="5791198" cy="2289858"/>
          </a:xfrm>
          <a:prstGeom prst="rect">
            <a:avLst/>
          </a:prstGeom>
          <a:noFill/>
        </p:spPr>
        <p:txBody>
          <a:bodyPr wrap="square" lIns="182880" tIns="146304" rIns="182880" bIns="146304" rtlCol="0">
            <a:spAutoFit/>
          </a:bodyPr>
          <a:lstStyle/>
          <a:p>
            <a:pPr>
              <a:lnSpc>
                <a:spcPct val="90000"/>
              </a:lnSpc>
              <a:spcAft>
                <a:spcPts val="600"/>
              </a:spcAft>
            </a:pPr>
            <a:r>
              <a:rPr lang="en-US" sz="2400" dirty="0"/>
              <a:t>I know that two and two make four - and should be glad to prove it too if I could - though I must say if by any sort of process I could convert 2 and 2 into five it would give me much greater pleasure. ~Lord Byron</a:t>
            </a:r>
            <a:endParaRPr lang="en-US" sz="2400" dirty="0">
              <a:gradFill>
                <a:gsLst>
                  <a:gs pos="2917">
                    <a:schemeClr val="tx1"/>
                  </a:gs>
                  <a:gs pos="30000">
                    <a:schemeClr val="tx1"/>
                  </a:gs>
                </a:gsLst>
                <a:lin ang="5400000" scaled="0"/>
              </a:gradFill>
            </a:endParaRPr>
          </a:p>
        </p:txBody>
      </p:sp>
      <p:sp>
        <p:nvSpPr>
          <p:cNvPr id="9" name="TextBox 8"/>
          <p:cNvSpPr txBox="1"/>
          <p:nvPr/>
        </p:nvSpPr>
        <p:spPr>
          <a:xfrm>
            <a:off x="274639" y="2125662"/>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1788 - 1824</a:t>
            </a:r>
          </a:p>
        </p:txBody>
      </p:sp>
      <p:pic>
        <p:nvPicPr>
          <p:cNvPr id="3074" name="Picture 2" descr="http://www.modernlib.com/authors/bAuthors/Byron%20images/Byron.DonJuan.1954.1961.b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437" y="38653"/>
            <a:ext cx="4799012" cy="695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716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1969385"/>
          </a:xfrm>
        </p:spPr>
        <p:txBody>
          <a:bodyPr/>
          <a:lstStyle/>
          <a:p>
            <a:r>
              <a:rPr lang="en-US" dirty="0"/>
              <a:t>The Brains of your bot.</a:t>
            </a:r>
          </a:p>
          <a:p>
            <a:r>
              <a:rPr lang="en-US" dirty="0"/>
              <a:t>Manages your bots conversations with users across multiple channels</a:t>
            </a:r>
          </a:p>
        </p:txBody>
      </p:sp>
      <p:sp>
        <p:nvSpPr>
          <p:cNvPr id="3" name="Title 2"/>
          <p:cNvSpPr>
            <a:spLocks noGrp="1"/>
          </p:cNvSpPr>
          <p:nvPr>
            <p:ph type="title"/>
          </p:nvPr>
        </p:nvSpPr>
        <p:spPr/>
        <p:txBody>
          <a:bodyPr/>
          <a:lstStyle/>
          <a:p>
            <a:r>
              <a:rPr lang="en-US" dirty="0"/>
              <a:t>Universal Bot</a:t>
            </a:r>
          </a:p>
        </p:txBody>
      </p:sp>
      <p:pic>
        <p:nvPicPr>
          <p:cNvPr id="4" name="Picture 3"/>
          <p:cNvPicPr>
            <a:picLocks noChangeAspect="1"/>
          </p:cNvPicPr>
          <p:nvPr/>
        </p:nvPicPr>
        <p:blipFill>
          <a:blip r:embed="rId2"/>
          <a:stretch>
            <a:fillRect/>
          </a:stretch>
        </p:blipFill>
        <p:spPr>
          <a:xfrm>
            <a:off x="2255837" y="3878262"/>
            <a:ext cx="7409524" cy="2466667"/>
          </a:xfrm>
          <a:prstGeom prst="rect">
            <a:avLst/>
          </a:prstGeom>
        </p:spPr>
      </p:pic>
    </p:spTree>
    <p:extLst>
      <p:ext uri="{BB962C8B-B14F-4D97-AF65-F5344CB8AC3E}">
        <p14:creationId xmlns:p14="http://schemas.microsoft.com/office/powerpoint/2010/main" val="22008665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1292405"/>
          </a:xfrm>
        </p:spPr>
        <p:txBody>
          <a:bodyPr/>
          <a:lstStyle/>
          <a:p>
            <a:r>
              <a:rPr lang="en-US" dirty="0"/>
              <a:t>Connects a </a:t>
            </a:r>
            <a:r>
              <a:rPr lang="en-US" dirty="0" err="1"/>
              <a:t>UniversalBot</a:t>
            </a:r>
            <a:r>
              <a:rPr lang="en-US" dirty="0"/>
              <a:t> to multiple channels via the Bot Framework.</a:t>
            </a:r>
          </a:p>
        </p:txBody>
      </p:sp>
      <p:sp>
        <p:nvSpPr>
          <p:cNvPr id="3" name="Title 2"/>
          <p:cNvSpPr>
            <a:spLocks noGrp="1"/>
          </p:cNvSpPr>
          <p:nvPr>
            <p:ph type="title"/>
          </p:nvPr>
        </p:nvSpPr>
        <p:spPr/>
        <p:txBody>
          <a:bodyPr/>
          <a:lstStyle/>
          <a:p>
            <a:r>
              <a:rPr lang="en-US" dirty="0"/>
              <a:t>Chat &amp; Console Connector</a:t>
            </a:r>
          </a:p>
        </p:txBody>
      </p:sp>
      <p:pic>
        <p:nvPicPr>
          <p:cNvPr id="4" name="Picture 3"/>
          <p:cNvPicPr>
            <a:picLocks noChangeAspect="1"/>
          </p:cNvPicPr>
          <p:nvPr/>
        </p:nvPicPr>
        <p:blipFill>
          <a:blip r:embed="rId2"/>
          <a:stretch>
            <a:fillRect/>
          </a:stretch>
        </p:blipFill>
        <p:spPr>
          <a:xfrm>
            <a:off x="3170237" y="3116262"/>
            <a:ext cx="5257800" cy="1190065"/>
          </a:xfrm>
          <a:prstGeom prst="rect">
            <a:avLst/>
          </a:prstGeom>
        </p:spPr>
      </p:pic>
      <p:pic>
        <p:nvPicPr>
          <p:cNvPr id="6" name="Picture 5"/>
          <p:cNvPicPr>
            <a:picLocks noChangeAspect="1"/>
          </p:cNvPicPr>
          <p:nvPr/>
        </p:nvPicPr>
        <p:blipFill>
          <a:blip r:embed="rId3"/>
          <a:stretch>
            <a:fillRect/>
          </a:stretch>
        </p:blipFill>
        <p:spPr>
          <a:xfrm>
            <a:off x="2713037" y="4538815"/>
            <a:ext cx="2933333" cy="2314286"/>
          </a:xfrm>
          <a:prstGeom prst="rect">
            <a:avLst/>
          </a:prstGeom>
        </p:spPr>
      </p:pic>
      <p:pic>
        <p:nvPicPr>
          <p:cNvPr id="7" name="Picture 6"/>
          <p:cNvPicPr>
            <a:picLocks noChangeAspect="1"/>
          </p:cNvPicPr>
          <p:nvPr/>
        </p:nvPicPr>
        <p:blipFill>
          <a:blip r:embed="rId4"/>
          <a:stretch>
            <a:fillRect/>
          </a:stretch>
        </p:blipFill>
        <p:spPr>
          <a:xfrm>
            <a:off x="5837237" y="4538815"/>
            <a:ext cx="3048000" cy="2381250"/>
          </a:xfrm>
          <a:prstGeom prst="rect">
            <a:avLst/>
          </a:prstGeom>
        </p:spPr>
      </p:pic>
    </p:spTree>
    <p:extLst>
      <p:ext uri="{BB962C8B-B14F-4D97-AF65-F5344CB8AC3E}">
        <p14:creationId xmlns:p14="http://schemas.microsoft.com/office/powerpoint/2010/main" val="5516728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
            <a:ext cx="12434711" cy="699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734206" y="559496"/>
            <a:ext cx="3406435" cy="5875529"/>
          </a:xfrm>
          <a:prstGeom prst="rect">
            <a:avLst/>
          </a:prstGeom>
        </p:spPr>
      </p:pic>
    </p:spTree>
    <p:extLst>
      <p:ext uri="{BB962C8B-B14F-4D97-AF65-F5344CB8AC3E}">
        <p14:creationId xmlns:p14="http://schemas.microsoft.com/office/powerpoint/2010/main" val="40049494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t>
            </a:r>
            <a:r>
              <a:rPr lang="en-US" dirty="0" err="1"/>
              <a:t>SimpleBot</a:t>
            </a:r>
            <a:endParaRPr lang="en-US" dirty="0"/>
          </a:p>
        </p:txBody>
      </p:sp>
      <p:pic>
        <p:nvPicPr>
          <p:cNvPr id="5" name="Picture 4"/>
          <p:cNvPicPr>
            <a:picLocks noChangeAspect="1"/>
          </p:cNvPicPr>
          <p:nvPr/>
        </p:nvPicPr>
        <p:blipFill>
          <a:blip r:embed="rId2"/>
          <a:stretch>
            <a:fillRect/>
          </a:stretch>
        </p:blipFill>
        <p:spPr>
          <a:xfrm>
            <a:off x="8504237" y="518408"/>
            <a:ext cx="2484263" cy="5873286"/>
          </a:xfrm>
          <a:prstGeom prst="rect">
            <a:avLst/>
          </a:prstGeom>
        </p:spPr>
      </p:pic>
    </p:spTree>
    <p:extLst>
      <p:ext uri="{BB962C8B-B14F-4D97-AF65-F5344CB8AC3E}">
        <p14:creationId xmlns:p14="http://schemas.microsoft.com/office/powerpoint/2010/main" val="10026858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09973"/>
            <a:ext cx="7315199" cy="1181862"/>
          </a:xfrm>
        </p:spPr>
        <p:txBody>
          <a:bodyPr/>
          <a:lstStyle/>
          <a:p>
            <a:r>
              <a:rPr lang="en-US" dirty="0"/>
              <a:t>HOL Exercise One</a:t>
            </a:r>
          </a:p>
        </p:txBody>
      </p:sp>
      <p:sp>
        <p:nvSpPr>
          <p:cNvPr id="5" name="Text Placeholder 4"/>
          <p:cNvSpPr>
            <a:spLocks noGrp="1"/>
          </p:cNvSpPr>
          <p:nvPr>
            <p:ph type="body" sz="quarter" idx="12"/>
          </p:nvPr>
        </p:nvSpPr>
        <p:spPr/>
        <p:txBody>
          <a:bodyPr/>
          <a:lstStyle/>
          <a:p>
            <a:r>
              <a:rPr lang="en-US" dirty="0"/>
              <a:t>Installs, signups &amp; node oh my.</a:t>
            </a:r>
          </a:p>
        </p:txBody>
      </p:sp>
    </p:spTree>
    <p:extLst>
      <p:ext uri="{BB962C8B-B14F-4D97-AF65-F5344CB8AC3E}">
        <p14:creationId xmlns:p14="http://schemas.microsoft.com/office/powerpoint/2010/main" val="3795049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Conversation Flow</a:t>
            </a:r>
          </a:p>
        </p:txBody>
      </p:sp>
    </p:spTree>
    <p:extLst>
      <p:ext uri="{BB962C8B-B14F-4D97-AF65-F5344CB8AC3E}">
        <p14:creationId xmlns:p14="http://schemas.microsoft.com/office/powerpoint/2010/main" val="24155153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38739" y="1744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Parse URL</a:t>
            </a:r>
          </a:p>
        </p:txBody>
      </p:sp>
      <p:sp>
        <p:nvSpPr>
          <p:cNvPr id="3" name="Rectangle 2"/>
          <p:cNvSpPr/>
          <p:nvPr/>
        </p:nvSpPr>
        <p:spPr bwMode="auto">
          <a:xfrm>
            <a:off x="4237037" y="27352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Find Matching Route</a:t>
            </a:r>
          </a:p>
        </p:txBody>
      </p:sp>
      <p:sp>
        <p:nvSpPr>
          <p:cNvPr id="4" name="Diamond 3"/>
          <p:cNvSpPr/>
          <p:nvPr/>
        </p:nvSpPr>
        <p:spPr bwMode="auto">
          <a:xfrm>
            <a:off x="4465637" y="3725862"/>
            <a:ext cx="2971800" cy="220980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Route Found?</a:t>
            </a:r>
          </a:p>
        </p:txBody>
      </p:sp>
      <p:sp>
        <p:nvSpPr>
          <p:cNvPr id="5" name="Rectangle 4"/>
          <p:cNvSpPr/>
          <p:nvPr/>
        </p:nvSpPr>
        <p:spPr bwMode="auto">
          <a:xfrm>
            <a:off x="413816" y="6084280"/>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404 Error</a:t>
            </a:r>
          </a:p>
        </p:txBody>
      </p:sp>
      <p:sp>
        <p:nvSpPr>
          <p:cNvPr id="6" name="Rectangle 5"/>
          <p:cNvSpPr/>
          <p:nvPr/>
        </p:nvSpPr>
        <p:spPr bwMode="auto">
          <a:xfrm>
            <a:off x="8351837" y="60880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Process Request</a:t>
            </a:r>
          </a:p>
        </p:txBody>
      </p:sp>
      <p:cxnSp>
        <p:nvCxnSpPr>
          <p:cNvPr id="8" name="Straight Arrow Connector 7"/>
          <p:cNvCxnSpPr/>
          <p:nvPr/>
        </p:nvCxnSpPr>
        <p:spPr>
          <a:xfrm>
            <a:off x="2141537" y="4830762"/>
            <a:ext cx="0" cy="12535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141537" y="4830762"/>
            <a:ext cx="23241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80637" y="4830762"/>
            <a:ext cx="0" cy="12573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7437" y="4819360"/>
            <a:ext cx="2743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81977" y="4106862"/>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a:t>
            </a:r>
          </a:p>
        </p:txBody>
      </p:sp>
      <p:sp>
        <p:nvSpPr>
          <p:cNvPr id="18" name="TextBox 17"/>
          <p:cNvSpPr txBox="1"/>
          <p:nvPr/>
        </p:nvSpPr>
        <p:spPr>
          <a:xfrm>
            <a:off x="8353539" y="4335462"/>
            <a:ext cx="80233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951537" y="33448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51537" y="23542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951537" y="13636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43267" y="830262"/>
            <a:ext cx="281654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Incoming Request</a:t>
            </a:r>
          </a:p>
        </p:txBody>
      </p:sp>
      <p:sp>
        <p:nvSpPr>
          <p:cNvPr id="29" name="TextBox 28"/>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Tree>
    <p:extLst>
      <p:ext uri="{BB962C8B-B14F-4D97-AF65-F5344CB8AC3E}">
        <p14:creationId xmlns:p14="http://schemas.microsoft.com/office/powerpoint/2010/main" val="4014681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katscafe.com/im/conversation_m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7" y="1363662"/>
            <a:ext cx="8562975" cy="5029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Tree>
    <p:extLst>
      <p:ext uri="{BB962C8B-B14F-4D97-AF65-F5344CB8AC3E}">
        <p14:creationId xmlns:p14="http://schemas.microsoft.com/office/powerpoint/2010/main" val="22679589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
        <p:nvSpPr>
          <p:cNvPr id="4" name="TextBox 3"/>
          <p:cNvSpPr txBox="1"/>
          <p:nvPr/>
        </p:nvSpPr>
        <p:spPr>
          <a:xfrm>
            <a:off x="1036637" y="1744662"/>
            <a:ext cx="10158743"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All bots will have at least one </a:t>
            </a:r>
            <a:r>
              <a:rPr lang="en-US" sz="4000" dirty="0">
                <a:solidFill>
                  <a:srgbClr val="C00000"/>
                </a:solidFill>
              </a:rPr>
              <a:t>root '/' </a:t>
            </a:r>
            <a:r>
              <a:rPr lang="en-US" sz="4000" dirty="0">
                <a:solidFill>
                  <a:srgbClr val="0078D7"/>
                </a:solidFill>
              </a:rPr>
              <a:t>dialog</a:t>
            </a:r>
          </a:p>
        </p:txBody>
      </p:sp>
      <p:sp>
        <p:nvSpPr>
          <p:cNvPr id="5" name="TextBox 4"/>
          <p:cNvSpPr txBox="1"/>
          <p:nvPr/>
        </p:nvSpPr>
        <p:spPr>
          <a:xfrm>
            <a:off x="999024" y="2735262"/>
            <a:ext cx="4569521" cy="2111347"/>
          </a:xfrm>
          <a:prstGeom prst="rect">
            <a:avLst/>
          </a:prstGeom>
          <a:noFill/>
        </p:spPr>
        <p:txBody>
          <a:bodyPr wrap="non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4000" dirty="0">
                <a:solidFill>
                  <a:srgbClr val="0078D7"/>
                </a:solidFill>
              </a:rPr>
              <a:t>Dialog Handlers</a:t>
            </a:r>
          </a:p>
          <a:p>
            <a:pPr marL="1037871" lvl="1" indent="-571500">
              <a:lnSpc>
                <a:spcPct val="90000"/>
              </a:lnSpc>
              <a:spcAft>
                <a:spcPts val="600"/>
              </a:spcAft>
              <a:buFont typeface="Arial" panose="020B0604020202020204" pitchFamily="34" charset="0"/>
              <a:buChar char="•"/>
            </a:pPr>
            <a:r>
              <a:rPr lang="en-US" sz="4000" dirty="0">
                <a:solidFill>
                  <a:srgbClr val="0078D7"/>
                </a:solidFill>
              </a:rPr>
              <a:t>Waterfall</a:t>
            </a:r>
          </a:p>
          <a:p>
            <a:pPr marL="1037871" lvl="1" indent="-571500">
              <a:lnSpc>
                <a:spcPct val="90000"/>
              </a:lnSpc>
              <a:spcAft>
                <a:spcPts val="600"/>
              </a:spcAft>
              <a:buFont typeface="Arial" panose="020B0604020202020204" pitchFamily="34" charset="0"/>
              <a:buChar char="•"/>
            </a:pPr>
            <a:r>
              <a:rPr lang="en-US" sz="4000" dirty="0">
                <a:solidFill>
                  <a:srgbClr val="0078D7"/>
                </a:solidFill>
              </a:rPr>
              <a:t>Dialog Object</a:t>
            </a:r>
          </a:p>
        </p:txBody>
      </p:sp>
    </p:spTree>
    <p:extLst>
      <p:ext uri="{BB962C8B-B14F-4D97-AF65-F5344CB8AC3E}">
        <p14:creationId xmlns:p14="http://schemas.microsoft.com/office/powerpoint/2010/main" val="18185556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1837" y="144462"/>
            <a:ext cx="2387000"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Waterfall</a:t>
            </a:r>
          </a:p>
        </p:txBody>
      </p:sp>
      <p:sp>
        <p:nvSpPr>
          <p:cNvPr id="4" name="TextBox 3"/>
          <p:cNvSpPr txBox="1"/>
          <p:nvPr/>
        </p:nvSpPr>
        <p:spPr>
          <a:xfrm>
            <a:off x="1036637" y="1744662"/>
            <a:ext cx="676627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Exactly what it sounds like… </a:t>
            </a:r>
          </a:p>
        </p:txBody>
      </p:sp>
      <p:pic>
        <p:nvPicPr>
          <p:cNvPr id="3" name="Picture 2"/>
          <p:cNvPicPr>
            <a:picLocks noChangeAspect="1"/>
          </p:cNvPicPr>
          <p:nvPr/>
        </p:nvPicPr>
        <p:blipFill>
          <a:blip r:embed="rId2"/>
          <a:stretch>
            <a:fillRect/>
          </a:stretch>
        </p:blipFill>
        <p:spPr>
          <a:xfrm>
            <a:off x="1722437" y="2887662"/>
            <a:ext cx="10190000" cy="2316536"/>
          </a:xfrm>
          <a:prstGeom prst="rect">
            <a:avLst/>
          </a:prstGeom>
        </p:spPr>
      </p:pic>
    </p:spTree>
    <p:extLst>
      <p:ext uri="{BB962C8B-B14F-4D97-AF65-F5344CB8AC3E}">
        <p14:creationId xmlns:p14="http://schemas.microsoft.com/office/powerpoint/2010/main" val="142498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Augusta Ada Byron</a:t>
            </a:r>
          </a:p>
        </p:txBody>
      </p:sp>
      <p:pic>
        <p:nvPicPr>
          <p:cNvPr id="6" name="Picture Placeholder 5"/>
          <p:cNvPicPr>
            <a:picLocks noGrp="1" noChangeAspect="1"/>
          </p:cNvPicPr>
          <p:nvPr>
            <p:ph type="pic" sz="quarter" idx="10"/>
          </p:nvPr>
        </p:nvPicPr>
        <p:blipFill>
          <a:blip r:embed="rId2"/>
          <a:srcRect t="10878" b="10878"/>
          <a:stretch>
            <a:fillRect/>
          </a:stretch>
        </p:blipFill>
        <p:spPr/>
      </p:pic>
      <p:sp>
        <p:nvSpPr>
          <p:cNvPr id="8" name="Title 3"/>
          <p:cNvSpPr txBox="1">
            <a:spLocks/>
          </p:cNvSpPr>
          <p:nvPr/>
        </p:nvSpPr>
        <p:spPr>
          <a:xfrm>
            <a:off x="6681298" y="2354262"/>
            <a:ext cx="548639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659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Countess of Lovelace</a:t>
            </a:r>
          </a:p>
        </p:txBody>
      </p:sp>
    </p:spTree>
    <p:extLst>
      <p:ext uri="{BB962C8B-B14F-4D97-AF65-F5344CB8AC3E}">
        <p14:creationId xmlns:p14="http://schemas.microsoft.com/office/powerpoint/2010/main" val="1118926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1837" y="144462"/>
            <a:ext cx="2387000"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Waterfall</a:t>
            </a:r>
          </a:p>
        </p:txBody>
      </p:sp>
      <p:sp>
        <p:nvSpPr>
          <p:cNvPr id="4" name="TextBox 3"/>
          <p:cNvSpPr txBox="1"/>
          <p:nvPr/>
        </p:nvSpPr>
        <p:spPr>
          <a:xfrm>
            <a:off x="1036637" y="1744662"/>
            <a:ext cx="676627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Exactly what it sounds like… </a:t>
            </a:r>
          </a:p>
        </p:txBody>
      </p:sp>
      <p:pic>
        <p:nvPicPr>
          <p:cNvPr id="2" name="Picture 1"/>
          <p:cNvPicPr>
            <a:picLocks noChangeAspect="1"/>
          </p:cNvPicPr>
          <p:nvPr/>
        </p:nvPicPr>
        <p:blipFill>
          <a:blip r:embed="rId2"/>
          <a:stretch>
            <a:fillRect/>
          </a:stretch>
        </p:blipFill>
        <p:spPr>
          <a:xfrm>
            <a:off x="2713037" y="2594125"/>
            <a:ext cx="6622354" cy="4313294"/>
          </a:xfrm>
          <a:prstGeom prst="rect">
            <a:avLst/>
          </a:prstGeom>
        </p:spPr>
      </p:pic>
    </p:spTree>
    <p:extLst>
      <p:ext uri="{BB962C8B-B14F-4D97-AF65-F5344CB8AC3E}">
        <p14:creationId xmlns:p14="http://schemas.microsoft.com/office/powerpoint/2010/main" val="26418541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237037" y="220662"/>
            <a:ext cx="3474349"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 Object</a:t>
            </a:r>
          </a:p>
        </p:txBody>
      </p:sp>
      <p:pic>
        <p:nvPicPr>
          <p:cNvPr id="5" name="Picture 4"/>
          <p:cNvPicPr>
            <a:picLocks noChangeAspect="1"/>
          </p:cNvPicPr>
          <p:nvPr/>
        </p:nvPicPr>
        <p:blipFill>
          <a:blip r:embed="rId2"/>
          <a:stretch>
            <a:fillRect/>
          </a:stretch>
        </p:blipFill>
        <p:spPr>
          <a:xfrm>
            <a:off x="2103437" y="2201862"/>
            <a:ext cx="8408963" cy="2559661"/>
          </a:xfrm>
          <a:prstGeom prst="rect">
            <a:avLst/>
          </a:prstGeom>
        </p:spPr>
      </p:pic>
    </p:spTree>
    <p:extLst>
      <p:ext uri="{BB962C8B-B14F-4D97-AF65-F5344CB8AC3E}">
        <p14:creationId xmlns:p14="http://schemas.microsoft.com/office/powerpoint/2010/main" val="13204843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77024" y="830262"/>
            <a:ext cx="44958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977024" y="925342"/>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Prompt types</a:t>
            </a:r>
          </a:p>
        </p:txBody>
      </p:sp>
      <p:sp>
        <p:nvSpPr>
          <p:cNvPr id="21" name="Rectangle 20"/>
          <p:cNvSpPr/>
          <p:nvPr/>
        </p:nvSpPr>
        <p:spPr bwMode="auto">
          <a:xfrm>
            <a:off x="1434223" y="2463339"/>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Prompts.confirm</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2" name="Rectangle 21"/>
          <p:cNvSpPr/>
          <p:nvPr/>
        </p:nvSpPr>
        <p:spPr bwMode="auto">
          <a:xfrm>
            <a:off x="1434223" y="3123633"/>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Prompts.number</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3" name="Rectangle 22"/>
          <p:cNvSpPr/>
          <p:nvPr/>
        </p:nvSpPr>
        <p:spPr bwMode="auto">
          <a:xfrm>
            <a:off x="1434223" y="3760678"/>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Prompts.time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4" name="Rectangle 23"/>
          <p:cNvSpPr/>
          <p:nvPr/>
        </p:nvSpPr>
        <p:spPr bwMode="auto">
          <a:xfrm>
            <a:off x="1434223" y="44018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Prompts.choice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5" name="Rectangle 24"/>
          <p:cNvSpPr/>
          <p:nvPr/>
        </p:nvSpPr>
        <p:spPr bwMode="auto">
          <a:xfrm>
            <a:off x="1415692" y="50850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Prompts.attachment</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6" name="Rectangle 25"/>
          <p:cNvSpPr/>
          <p:nvPr/>
        </p:nvSpPr>
        <p:spPr bwMode="auto">
          <a:xfrm>
            <a:off x="1434223" y="1835625"/>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Prompts.text</a:t>
            </a:r>
            <a:r>
              <a:rPr lang="en-US" sz="2448" dirty="0">
                <a:solidFill>
                  <a:srgbClr val="FFFFFF"/>
                </a:solidFill>
                <a:latin typeface="Segoe UI"/>
                <a:ea typeface="Segoe UI" pitchFamily="34" charset="0"/>
                <a:cs typeface="Segoe UI" pitchFamily="34" charset="0"/>
              </a:rPr>
              <a:t>()</a:t>
            </a:r>
          </a:p>
        </p:txBody>
      </p:sp>
      <p:sp>
        <p:nvSpPr>
          <p:cNvPr id="2" name="Rectangle 1"/>
          <p:cNvSpPr/>
          <p:nvPr/>
        </p:nvSpPr>
        <p:spPr>
          <a:xfrm>
            <a:off x="382505" y="6254845"/>
            <a:ext cx="8137524" cy="307777"/>
          </a:xfrm>
          <a:prstGeom prst="rect">
            <a:avLst/>
          </a:prstGeom>
        </p:spPr>
        <p:txBody>
          <a:bodyPr wrap="square">
            <a:spAutoFit/>
          </a:bodyPr>
          <a:lstStyle/>
          <a:p>
            <a:r>
              <a:rPr lang="en-US" sz="1400" dirty="0"/>
              <a:t>https://docs.botframework.com/en-us/node/builder/chat/prompts/</a:t>
            </a:r>
          </a:p>
        </p:txBody>
      </p:sp>
      <p:sp>
        <p:nvSpPr>
          <p:cNvPr id="28" name="Rectangle 27"/>
          <p:cNvSpPr/>
          <p:nvPr/>
        </p:nvSpPr>
        <p:spPr bwMode="auto">
          <a:xfrm>
            <a:off x="6065837" y="837279"/>
            <a:ext cx="55626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p:cNvSpPr/>
          <p:nvPr/>
        </p:nvSpPr>
        <p:spPr bwMode="auto">
          <a:xfrm>
            <a:off x="7132637" y="932359"/>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Dialog Actions</a:t>
            </a:r>
          </a:p>
        </p:txBody>
      </p:sp>
      <p:sp>
        <p:nvSpPr>
          <p:cNvPr id="30" name="Rectangle 29"/>
          <p:cNvSpPr/>
          <p:nvPr/>
        </p:nvSpPr>
        <p:spPr bwMode="auto">
          <a:xfrm>
            <a:off x="6740012" y="2470356"/>
            <a:ext cx="4431224"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DialogAction.beginDialog</a:t>
            </a:r>
            <a:endParaRPr lang="en-US" sz="2448" dirty="0">
              <a:solidFill>
                <a:srgbClr val="FFFFFF"/>
              </a:solidFill>
              <a:latin typeface="Segoe UI"/>
              <a:ea typeface="Segoe UI" pitchFamily="34" charset="0"/>
              <a:cs typeface="Segoe UI" pitchFamily="34" charset="0"/>
            </a:endParaRPr>
          </a:p>
        </p:txBody>
      </p:sp>
      <p:sp>
        <p:nvSpPr>
          <p:cNvPr id="31" name="Rectangle 30"/>
          <p:cNvSpPr/>
          <p:nvPr/>
        </p:nvSpPr>
        <p:spPr bwMode="auto">
          <a:xfrm>
            <a:off x="6740012" y="3130650"/>
            <a:ext cx="4431224"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DialogAction.endDialog</a:t>
            </a:r>
            <a:endParaRPr lang="en-US" sz="2448" dirty="0">
              <a:solidFill>
                <a:srgbClr val="FFFFFF"/>
              </a:solidFill>
              <a:latin typeface="Segoe UI"/>
              <a:ea typeface="Segoe UI" pitchFamily="34" charset="0"/>
              <a:cs typeface="Segoe UI" pitchFamily="34" charset="0"/>
            </a:endParaRPr>
          </a:p>
        </p:txBody>
      </p:sp>
      <p:sp>
        <p:nvSpPr>
          <p:cNvPr id="32" name="Rectangle 31"/>
          <p:cNvSpPr/>
          <p:nvPr/>
        </p:nvSpPr>
        <p:spPr bwMode="auto">
          <a:xfrm>
            <a:off x="6740012" y="3767695"/>
            <a:ext cx="4431224"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DialogAction.validatedDialog</a:t>
            </a:r>
            <a:endParaRPr lang="en-US" sz="2448" dirty="0">
              <a:solidFill>
                <a:srgbClr val="FFFFFF"/>
              </a:solidFill>
              <a:latin typeface="Segoe UI"/>
              <a:ea typeface="Segoe UI" pitchFamily="34" charset="0"/>
              <a:cs typeface="Segoe UI" pitchFamily="34" charset="0"/>
            </a:endParaRPr>
          </a:p>
        </p:txBody>
      </p:sp>
      <p:sp>
        <p:nvSpPr>
          <p:cNvPr id="35" name="Rectangle 34"/>
          <p:cNvSpPr/>
          <p:nvPr/>
        </p:nvSpPr>
        <p:spPr bwMode="auto">
          <a:xfrm>
            <a:off x="6740012" y="1842642"/>
            <a:ext cx="4431224"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DialogAction.send</a:t>
            </a:r>
            <a:endParaRPr lang="en-US" sz="2448" dirty="0">
              <a:solidFill>
                <a:srgbClr val="FFFFFF"/>
              </a:solidFill>
              <a:latin typeface="Segoe UI"/>
              <a:ea typeface="Segoe UI" pitchFamily="34" charset="0"/>
              <a:cs typeface="Segoe UI" pitchFamily="34" charset="0"/>
            </a:endParaRPr>
          </a:p>
        </p:txBody>
      </p:sp>
      <p:sp>
        <p:nvSpPr>
          <p:cNvPr id="3" name="Rectangle 2"/>
          <p:cNvSpPr/>
          <p:nvPr/>
        </p:nvSpPr>
        <p:spPr>
          <a:xfrm>
            <a:off x="382505" y="6562622"/>
            <a:ext cx="12161838" cy="307777"/>
          </a:xfrm>
          <a:prstGeom prst="rect">
            <a:avLst/>
          </a:prstGeom>
        </p:spPr>
        <p:txBody>
          <a:bodyPr wrap="square">
            <a:spAutoFit/>
          </a:bodyPr>
          <a:lstStyle/>
          <a:p>
            <a:r>
              <a:rPr lang="en-US" sz="1400" dirty="0"/>
              <a:t>https://docs.botframework.com/en-us/node/builder/chat-reference/classes/_botbuilder_d_.dialogaction.html#validatedprompt</a:t>
            </a:r>
          </a:p>
        </p:txBody>
      </p:sp>
    </p:spTree>
    <p:extLst>
      <p:ext uri="{BB962C8B-B14F-4D97-AF65-F5344CB8AC3E}">
        <p14:creationId xmlns:p14="http://schemas.microsoft.com/office/powerpoint/2010/main" val="139744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28" grpId="0" animBg="1"/>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7650" y="1081100"/>
            <a:ext cx="6216650" cy="3693319"/>
          </a:xfrm>
          <a:prstGeom prst="rect">
            <a:avLst/>
          </a:prstGeom>
        </p:spPr>
        <p:txBody>
          <a:bodyPr>
            <a:spAutoFit/>
          </a:bodyPr>
          <a:lstStyle/>
          <a:p>
            <a:r>
              <a:rPr lang="en-US" dirty="0" err="1"/>
              <a:t>var</a:t>
            </a:r>
            <a:r>
              <a:rPr lang="en-US" dirty="0"/>
              <a:t> builder = require(</a:t>
            </a:r>
            <a:r>
              <a:rPr lang="en-US" dirty="0">
                <a:solidFill>
                  <a:srgbClr val="DE2E58"/>
                </a:solidFill>
              </a:rPr>
              <a:t>'</a:t>
            </a:r>
            <a:r>
              <a:rPr lang="en-US" dirty="0" err="1">
                <a:solidFill>
                  <a:srgbClr val="DE2E58"/>
                </a:solidFill>
              </a:rPr>
              <a:t>botbuilder</a:t>
            </a:r>
            <a:r>
              <a:rPr lang="en-US" dirty="0">
                <a:solidFill>
                  <a:srgbClr val="DE2E58"/>
                </a:solidFill>
              </a:rPr>
              <a:t>');</a:t>
            </a:r>
          </a:p>
          <a:p>
            <a:endParaRPr lang="en-US" dirty="0"/>
          </a:p>
          <a:p>
            <a:r>
              <a:rPr lang="en-US" dirty="0" err="1"/>
              <a:t>var</a:t>
            </a:r>
            <a:r>
              <a:rPr lang="en-US" dirty="0"/>
              <a:t> connector = new </a:t>
            </a:r>
            <a:r>
              <a:rPr lang="en-US" dirty="0" err="1"/>
              <a:t>builder.ConsoleConnector</a:t>
            </a:r>
            <a:r>
              <a:rPr lang="en-US" dirty="0"/>
              <a:t>().listen();</a:t>
            </a:r>
          </a:p>
          <a:p>
            <a:r>
              <a:rPr lang="en-US" dirty="0" err="1"/>
              <a:t>var</a:t>
            </a:r>
            <a:r>
              <a:rPr lang="en-US" dirty="0"/>
              <a:t> bot = new </a:t>
            </a:r>
            <a:r>
              <a:rPr lang="en-US" dirty="0" err="1"/>
              <a:t>builder.UniversalBot</a:t>
            </a:r>
            <a:r>
              <a:rPr lang="en-US" dirty="0"/>
              <a:t>(connector);</a:t>
            </a:r>
            <a:br>
              <a:rPr lang="en-US" dirty="0"/>
            </a:br>
            <a:endParaRPr lang="en-US" dirty="0"/>
          </a:p>
          <a:p>
            <a:r>
              <a:rPr lang="en-US" dirty="0" err="1"/>
              <a:t>bot.dialog</a:t>
            </a:r>
            <a:r>
              <a:rPr lang="en-US" dirty="0"/>
              <a:t>(</a:t>
            </a:r>
            <a:r>
              <a:rPr lang="en-US" dirty="0">
                <a:solidFill>
                  <a:srgbClr val="FF0000"/>
                </a:solidFill>
              </a:rPr>
              <a:t>'/'</a:t>
            </a:r>
            <a:r>
              <a:rPr lang="en-US" dirty="0"/>
              <a:t>, [</a:t>
            </a:r>
          </a:p>
          <a:p>
            <a:r>
              <a:rPr lang="en-US" dirty="0"/>
              <a:t>    function (session) {</a:t>
            </a:r>
          </a:p>
          <a:p>
            <a:r>
              <a:rPr lang="en-US" dirty="0"/>
              <a:t>        </a:t>
            </a:r>
            <a:r>
              <a:rPr lang="en-US" dirty="0" err="1"/>
              <a:t>builder.Prompts.text</a:t>
            </a:r>
            <a:r>
              <a:rPr lang="en-US" dirty="0"/>
              <a:t>(session, </a:t>
            </a:r>
            <a:r>
              <a:rPr lang="en-US" dirty="0">
                <a:solidFill>
                  <a:srgbClr val="FF0000"/>
                </a:solidFill>
              </a:rPr>
              <a:t>'Hi! What is your name?'</a:t>
            </a:r>
            <a:r>
              <a:rPr lang="en-US" dirty="0"/>
              <a:t>);</a:t>
            </a:r>
          </a:p>
          <a:p>
            <a:r>
              <a:rPr lang="en-US" dirty="0"/>
              <a:t>    },</a:t>
            </a:r>
          </a:p>
          <a:p>
            <a:r>
              <a:rPr lang="en-US" dirty="0"/>
              <a:t>    function (session, results) {</a:t>
            </a:r>
          </a:p>
          <a:p>
            <a:r>
              <a:rPr lang="en-US" dirty="0"/>
              <a:t>        </a:t>
            </a:r>
            <a:r>
              <a:rPr lang="en-US" dirty="0" err="1"/>
              <a:t>session.send</a:t>
            </a:r>
            <a:r>
              <a:rPr lang="en-US" dirty="0"/>
              <a:t>(</a:t>
            </a:r>
            <a:r>
              <a:rPr lang="en-US" dirty="0">
                <a:solidFill>
                  <a:srgbClr val="FF0000"/>
                </a:solidFill>
              </a:rPr>
              <a:t>'Hello %s!', </a:t>
            </a:r>
            <a:r>
              <a:rPr lang="en-US" dirty="0" err="1"/>
              <a:t>results.response</a:t>
            </a:r>
            <a:r>
              <a:rPr lang="en-US" dirty="0"/>
              <a:t>);</a:t>
            </a:r>
          </a:p>
          <a:p>
            <a:r>
              <a:rPr lang="en-US" dirty="0"/>
              <a:t>    }</a:t>
            </a:r>
          </a:p>
          <a:p>
            <a:r>
              <a:rPr lang="en-US" dirty="0"/>
              <a:t>]);</a:t>
            </a:r>
          </a:p>
        </p:txBody>
      </p:sp>
      <p:sp>
        <p:nvSpPr>
          <p:cNvPr id="6" name="TextBox 5"/>
          <p:cNvSpPr txBox="1"/>
          <p:nvPr/>
        </p:nvSpPr>
        <p:spPr>
          <a:xfrm>
            <a:off x="3814038" y="110145"/>
            <a:ext cx="4062138"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Simple Waterfall</a:t>
            </a:r>
          </a:p>
        </p:txBody>
      </p:sp>
      <p:grpSp>
        <p:nvGrpSpPr>
          <p:cNvPr id="8" name="Group 7"/>
          <p:cNvGrpSpPr/>
          <p:nvPr/>
        </p:nvGrpSpPr>
        <p:grpSpPr>
          <a:xfrm>
            <a:off x="960437" y="2206393"/>
            <a:ext cx="11424247" cy="1446550"/>
            <a:chOff x="960437" y="2206393"/>
            <a:chExt cx="11424247" cy="1446550"/>
          </a:xfrm>
        </p:grpSpPr>
        <p:cxnSp>
          <p:nvCxnSpPr>
            <p:cNvPr id="11" name="Straight Connector 10"/>
            <p:cNvCxnSpPr/>
            <p:nvPr/>
          </p:nvCxnSpPr>
          <p:spPr>
            <a:xfrm flipV="1">
              <a:off x="960437" y="3573462"/>
              <a:ext cx="10606251" cy="3281"/>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363350" y="2206393"/>
              <a:ext cx="7021334" cy="1446550"/>
              <a:chOff x="5363350" y="2206393"/>
              <a:chExt cx="7021334" cy="1446550"/>
            </a:xfrm>
          </p:grpSpPr>
          <p:cxnSp>
            <p:nvCxnSpPr>
              <p:cNvPr id="14" name="Straight Arrow Connector 13"/>
              <p:cNvCxnSpPr/>
              <p:nvPr/>
            </p:nvCxnSpPr>
            <p:spPr>
              <a:xfrm flipH="1">
                <a:off x="5363350" y="2582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5111720"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Uses a text prompt to collect name</a:t>
                </a:r>
              </a:p>
              <a:p>
                <a:pPr>
                  <a:lnSpc>
                    <a:spcPct val="90000"/>
                  </a:lnSpc>
                  <a:spcAft>
                    <a:spcPts val="600"/>
                  </a:spcAft>
                </a:pPr>
                <a:r>
                  <a:rPr lang="en-US" sz="2400" dirty="0">
                    <a:solidFill>
                      <a:srgbClr val="0078D7"/>
                    </a:solidFill>
                  </a:rPr>
                  <a:t>and put in session.  </a:t>
                </a:r>
                <a:endParaRPr lang="en-US" sz="2400" dirty="0">
                  <a:solidFill>
                    <a:srgbClr val="FF0000"/>
                  </a:solidFill>
                </a:endParaRPr>
              </a:p>
            </p:txBody>
          </p:sp>
        </p:grpSp>
      </p:grpSp>
      <p:grpSp>
        <p:nvGrpSpPr>
          <p:cNvPr id="10" name="Group 9"/>
          <p:cNvGrpSpPr/>
          <p:nvPr/>
        </p:nvGrpSpPr>
        <p:grpSpPr>
          <a:xfrm>
            <a:off x="5303837" y="3733792"/>
            <a:ext cx="7023101" cy="1855893"/>
            <a:chOff x="5303837" y="3733792"/>
            <a:chExt cx="7023101" cy="1855893"/>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5750" y="3733792"/>
              <a:ext cx="5041188"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the result of the prompt</a:t>
              </a:r>
            </a:p>
            <a:p>
              <a:pPr>
                <a:lnSpc>
                  <a:spcPct val="90000"/>
                </a:lnSpc>
                <a:spcAft>
                  <a:spcPts val="600"/>
                </a:spcAft>
              </a:pPr>
              <a:r>
                <a:rPr lang="en-US" sz="2400" dirty="0">
                  <a:solidFill>
                    <a:srgbClr val="0078D7"/>
                  </a:solidFill>
                </a:rPr>
                <a:t>to echo back to user (notice that it</a:t>
              </a:r>
            </a:p>
            <a:p>
              <a:pPr>
                <a:lnSpc>
                  <a:spcPct val="90000"/>
                </a:lnSpc>
                <a:spcAft>
                  <a:spcPts val="600"/>
                </a:spcAft>
              </a:pPr>
              <a:r>
                <a:rPr lang="en-US" sz="2400" dirty="0">
                  <a:solidFill>
                    <a:srgbClr val="0078D7"/>
                  </a:solidFill>
                </a:rPr>
                <a:t>is an array of functions in the </a:t>
              </a:r>
            </a:p>
            <a:p>
              <a:pPr>
                <a:lnSpc>
                  <a:spcPct val="90000"/>
                </a:lnSpc>
                <a:spcAft>
                  <a:spcPts val="600"/>
                </a:spcAft>
              </a:pPr>
              <a:r>
                <a:rPr lang="en-US" sz="2400" dirty="0">
                  <a:solidFill>
                    <a:srgbClr val="0078D7"/>
                  </a:solidFill>
                </a:rPr>
                <a:t>dialog)</a:t>
              </a:r>
              <a:endParaRPr lang="en-US" sz="2400" dirty="0">
                <a:solidFill>
                  <a:srgbClr val="FF0000"/>
                </a:solidFill>
              </a:endParaRPr>
            </a:p>
          </p:txBody>
        </p:sp>
      </p:grpSp>
    </p:spTree>
    <p:extLst>
      <p:ext uri="{BB962C8B-B14F-4D97-AF65-F5344CB8AC3E}">
        <p14:creationId xmlns:p14="http://schemas.microsoft.com/office/powerpoint/2010/main" val="835215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18037" y="67912"/>
            <a:ext cx="2344553"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First Run</a:t>
            </a:r>
          </a:p>
        </p:txBody>
      </p:sp>
      <p:pic>
        <p:nvPicPr>
          <p:cNvPr id="2" name="Picture 1"/>
          <p:cNvPicPr>
            <a:picLocks noChangeAspect="1"/>
          </p:cNvPicPr>
          <p:nvPr/>
        </p:nvPicPr>
        <p:blipFill>
          <a:blip r:embed="rId2"/>
          <a:stretch>
            <a:fillRect/>
          </a:stretch>
        </p:blipFill>
        <p:spPr>
          <a:xfrm>
            <a:off x="579437" y="959608"/>
            <a:ext cx="7586047" cy="5764808"/>
          </a:xfrm>
          <a:prstGeom prst="rect">
            <a:avLst/>
          </a:prstGeom>
        </p:spPr>
      </p:pic>
      <p:grpSp>
        <p:nvGrpSpPr>
          <p:cNvPr id="21" name="Group 20"/>
          <p:cNvGrpSpPr/>
          <p:nvPr/>
        </p:nvGrpSpPr>
        <p:grpSpPr>
          <a:xfrm>
            <a:off x="655637" y="1125930"/>
            <a:ext cx="11049000" cy="694932"/>
            <a:chOff x="655637" y="1125930"/>
            <a:chExt cx="11049000" cy="694932"/>
          </a:xfrm>
        </p:grpSpPr>
        <p:cxnSp>
          <p:nvCxnSpPr>
            <p:cNvPr id="7" name="Straight Arrow Connector 6"/>
            <p:cNvCxnSpPr/>
            <p:nvPr/>
          </p:nvCxnSpPr>
          <p:spPr>
            <a:xfrm flipH="1">
              <a:off x="5380037" y="1439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72964" y="1125930"/>
              <a:ext cx="281788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Nothing new here</a:t>
              </a:r>
            </a:p>
          </p:txBody>
        </p:sp>
      </p:grpSp>
      <p:grpSp>
        <p:nvGrpSpPr>
          <p:cNvPr id="22" name="Group 21"/>
          <p:cNvGrpSpPr/>
          <p:nvPr/>
        </p:nvGrpSpPr>
        <p:grpSpPr>
          <a:xfrm>
            <a:off x="655637" y="2206393"/>
            <a:ext cx="11049000" cy="2433869"/>
            <a:chOff x="655637" y="2206393"/>
            <a:chExt cx="11049000" cy="2433869"/>
          </a:xfrm>
        </p:grpSpPr>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3787319"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Checks </a:t>
              </a:r>
              <a:r>
                <a:rPr lang="en-US" sz="2400" dirty="0" err="1">
                  <a:solidFill>
                    <a:srgbClr val="FF0000"/>
                  </a:solidFill>
                </a:rPr>
                <a:t>session.userdata</a:t>
              </a:r>
              <a:endParaRPr lang="en-US" sz="2400" dirty="0">
                <a:solidFill>
                  <a:srgbClr val="FF0000"/>
                </a:solidFill>
              </a:endParaRPr>
            </a:p>
            <a:p>
              <a:pPr>
                <a:lnSpc>
                  <a:spcPct val="90000"/>
                </a:lnSpc>
                <a:spcAft>
                  <a:spcPts val="600"/>
                </a:spcAft>
              </a:pPr>
              <a:r>
                <a:rPr lang="en-US" sz="2400" dirty="0">
                  <a:solidFill>
                    <a:srgbClr val="0078D7"/>
                  </a:solidFill>
                </a:rPr>
                <a:t>if no username sends to </a:t>
              </a:r>
            </a:p>
            <a:p>
              <a:pPr>
                <a:lnSpc>
                  <a:spcPct val="90000"/>
                </a:lnSpc>
                <a:spcAft>
                  <a:spcPts val="600"/>
                </a:spcAft>
              </a:pPr>
              <a:r>
                <a:rPr lang="en-US" sz="2400" dirty="0">
                  <a:solidFill>
                    <a:srgbClr val="0078D7"/>
                  </a:solidFill>
                </a:rPr>
                <a:t>our '/profile' dialog using</a:t>
              </a:r>
            </a:p>
            <a:p>
              <a:pPr>
                <a:lnSpc>
                  <a:spcPct val="90000"/>
                </a:lnSpc>
                <a:spcAft>
                  <a:spcPts val="600"/>
                </a:spcAft>
              </a:pPr>
              <a:r>
                <a:rPr lang="en-US" sz="2400" dirty="0" err="1">
                  <a:solidFill>
                    <a:srgbClr val="FF0000"/>
                  </a:solidFill>
                </a:rPr>
                <a:t>beginDialog</a:t>
              </a:r>
              <a:r>
                <a:rPr lang="en-US" sz="2400" dirty="0">
                  <a:solidFill>
                    <a:srgbClr val="FF0000"/>
                  </a:solidFill>
                </a:rPr>
                <a:t>()</a:t>
              </a:r>
            </a:p>
          </p:txBody>
        </p:sp>
      </p:grpSp>
      <p:grpSp>
        <p:nvGrpSpPr>
          <p:cNvPr id="23" name="Group 22"/>
          <p:cNvGrpSpPr/>
          <p:nvPr/>
        </p:nvGrpSpPr>
        <p:grpSpPr>
          <a:xfrm>
            <a:off x="5387281" y="4625502"/>
            <a:ext cx="6606140" cy="1037207"/>
            <a:chOff x="5387281" y="4625502"/>
            <a:chExt cx="6606140" cy="1037207"/>
          </a:xfrm>
        </p:grpSpPr>
        <p:cxnSp>
          <p:nvCxnSpPr>
            <p:cNvPr id="16" name="Straight Arrow Connector 15"/>
            <p:cNvCxnSpPr/>
            <p:nvPr/>
          </p:nvCxnSpPr>
          <p:spPr>
            <a:xfrm flipH="1">
              <a:off x="5387281" y="4939434"/>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0208" y="4625502"/>
              <a:ext cx="4713213"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a text prompt to collect </a:t>
              </a:r>
            </a:p>
            <a:p>
              <a:pPr>
                <a:lnSpc>
                  <a:spcPct val="90000"/>
                </a:lnSpc>
                <a:spcAft>
                  <a:spcPts val="600"/>
                </a:spcAft>
              </a:pPr>
              <a:r>
                <a:rPr lang="en-US" sz="2400" dirty="0">
                  <a:solidFill>
                    <a:srgbClr val="0078D7"/>
                  </a:solidFill>
                </a:rPr>
                <a:t>name </a:t>
              </a:r>
              <a:endParaRPr lang="en-US" sz="2400" dirty="0">
                <a:solidFill>
                  <a:srgbClr val="FF0000"/>
                </a:solidFill>
              </a:endParaRPr>
            </a:p>
          </p:txBody>
        </p:sp>
      </p:grpSp>
      <p:grpSp>
        <p:nvGrpSpPr>
          <p:cNvPr id="24" name="Group 23"/>
          <p:cNvGrpSpPr/>
          <p:nvPr/>
        </p:nvGrpSpPr>
        <p:grpSpPr>
          <a:xfrm>
            <a:off x="655637" y="5565387"/>
            <a:ext cx="11049000" cy="1284675"/>
            <a:chOff x="655637" y="5565387"/>
            <a:chExt cx="11049000" cy="1284675"/>
          </a:xfrm>
        </p:grpSpPr>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363350" y="5879319"/>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7256277" y="5565387"/>
              <a:ext cx="4310411"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once data is collected we call</a:t>
              </a:r>
            </a:p>
            <a:p>
              <a:pPr>
                <a:lnSpc>
                  <a:spcPct val="90000"/>
                </a:lnSpc>
                <a:spcAft>
                  <a:spcPts val="600"/>
                </a:spcAft>
              </a:pPr>
              <a:r>
                <a:rPr lang="en-US" sz="2400" dirty="0" err="1">
                  <a:solidFill>
                    <a:srgbClr val="FF0000"/>
                  </a:solidFill>
                </a:rPr>
                <a:t>endDialog</a:t>
              </a:r>
              <a:r>
                <a:rPr lang="en-US" sz="2400" dirty="0">
                  <a:solidFill>
                    <a:srgbClr val="FF0000"/>
                  </a:solidFill>
                </a:rPr>
                <a:t>()</a:t>
              </a:r>
            </a:p>
          </p:txBody>
        </p:sp>
      </p:grpSp>
    </p:spTree>
    <p:extLst>
      <p:ext uri="{BB962C8B-B14F-4D97-AF65-F5344CB8AC3E}">
        <p14:creationId xmlns:p14="http://schemas.microsoft.com/office/powerpoint/2010/main" val="424485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9437" y="959608"/>
            <a:ext cx="7586047" cy="5764808"/>
          </a:xfrm>
          <a:prstGeom prst="rect">
            <a:avLst/>
          </a:prstGeom>
        </p:spPr>
      </p:pic>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461504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code flow returns here and</a:t>
            </a:r>
          </a:p>
          <a:p>
            <a:pPr>
              <a:lnSpc>
                <a:spcPct val="90000"/>
              </a:lnSpc>
              <a:spcAft>
                <a:spcPts val="600"/>
              </a:spcAft>
            </a:pPr>
            <a:r>
              <a:rPr lang="en-US" sz="2400" dirty="0">
                <a:solidFill>
                  <a:srgbClr val="0078D7"/>
                </a:solidFill>
              </a:rPr>
              <a:t>proceeds to the next function</a:t>
            </a:r>
            <a:endParaRPr lang="en-US" sz="2400" dirty="0">
              <a:solidFill>
                <a:srgbClr val="FF0000"/>
              </a:solidFill>
            </a:endParaRPr>
          </a:p>
        </p:txBody>
      </p:sp>
      <p:cxnSp>
        <p:nvCxnSpPr>
          <p:cNvPr id="16" name="Straight Arrow Connector 15"/>
          <p:cNvCxnSpPr/>
          <p:nvPr/>
        </p:nvCxnSpPr>
        <p:spPr>
          <a:xfrm flipH="1">
            <a:off x="5363350" y="5616937"/>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332323" y="5098333"/>
            <a:ext cx="439767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This whole dialog is not used </a:t>
            </a:r>
          </a:p>
          <a:p>
            <a:pPr>
              <a:lnSpc>
                <a:spcPct val="90000"/>
              </a:lnSpc>
              <a:spcAft>
                <a:spcPts val="600"/>
              </a:spcAft>
            </a:pPr>
            <a:r>
              <a:rPr lang="en-US" sz="2400" dirty="0">
                <a:solidFill>
                  <a:srgbClr val="0078D7"/>
                </a:solidFill>
              </a:rPr>
              <a:t>next time through</a:t>
            </a:r>
          </a:p>
        </p:txBody>
      </p:sp>
      <p:cxnSp>
        <p:nvCxnSpPr>
          <p:cNvPr id="18" name="Straight Arrow Connector 17"/>
          <p:cNvCxnSpPr/>
          <p:nvPr/>
        </p:nvCxnSpPr>
        <p:spPr>
          <a:xfrm flipH="1">
            <a:off x="5363350" y="3776581"/>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7256277" y="3462649"/>
            <a:ext cx="45497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then address user by name</a:t>
            </a:r>
            <a:endParaRPr lang="en-US" sz="2400" dirty="0">
              <a:solidFill>
                <a:srgbClr val="FF0000"/>
              </a:solidFill>
            </a:endParaRPr>
          </a:p>
        </p:txBody>
      </p:sp>
      <p:sp>
        <p:nvSpPr>
          <p:cNvPr id="22" name="TextBox 21"/>
          <p:cNvSpPr txBox="1"/>
          <p:nvPr/>
        </p:nvSpPr>
        <p:spPr>
          <a:xfrm>
            <a:off x="4618037" y="67912"/>
            <a:ext cx="2344553"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First Run</a:t>
            </a:r>
          </a:p>
        </p:txBody>
      </p:sp>
    </p:spTree>
    <p:extLst>
      <p:ext uri="{BB962C8B-B14F-4D97-AF65-F5344CB8AC3E}">
        <p14:creationId xmlns:p14="http://schemas.microsoft.com/office/powerpoint/2010/main" val="20996413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067" y="685105"/>
            <a:ext cx="9813784" cy="6309420"/>
          </a:xfrm>
          <a:prstGeom prst="rect">
            <a:avLst/>
          </a:prstGeom>
        </p:spPr>
        <p:txBody>
          <a:bodyPr wrap="square">
            <a:spAutoFit/>
          </a:bodyPr>
          <a:lstStyle/>
          <a:p>
            <a:r>
              <a:rPr lang="en-US" sz="1600" dirty="0" err="1"/>
              <a:t>var</a:t>
            </a:r>
            <a:r>
              <a:rPr lang="en-US" sz="1600" dirty="0"/>
              <a:t> builder = require('</a:t>
            </a:r>
            <a:r>
              <a:rPr lang="en-US" sz="1600" dirty="0" err="1"/>
              <a:t>botbuilder</a:t>
            </a:r>
            <a:r>
              <a:rPr lang="en-US" sz="1600" dirty="0"/>
              <a:t>');</a:t>
            </a:r>
          </a:p>
          <a:p>
            <a:endParaRPr lang="en-US" sz="1600" dirty="0"/>
          </a:p>
          <a:p>
            <a:r>
              <a:rPr lang="en-US" sz="1600" dirty="0" err="1"/>
              <a:t>var</a:t>
            </a:r>
            <a:r>
              <a:rPr lang="en-US" sz="1600" dirty="0"/>
              <a:t> connector = new </a:t>
            </a:r>
            <a:r>
              <a:rPr lang="en-US" sz="1600" dirty="0" err="1"/>
              <a:t>builder.ConsoleConnector</a:t>
            </a:r>
            <a:r>
              <a:rPr lang="en-US" sz="1600" dirty="0"/>
              <a:t>().listen();</a:t>
            </a:r>
          </a:p>
          <a:p>
            <a:r>
              <a:rPr lang="en-US" sz="1600" dirty="0" err="1"/>
              <a:t>var</a:t>
            </a:r>
            <a:r>
              <a:rPr lang="en-US" sz="1600" dirty="0"/>
              <a:t> bot = new </a:t>
            </a:r>
            <a:r>
              <a:rPr lang="en-US" sz="1600" dirty="0" err="1"/>
              <a:t>builder.UniversalBot</a:t>
            </a:r>
            <a:r>
              <a:rPr lang="en-US" sz="1600" dirty="0"/>
              <a:t>(connector);</a:t>
            </a:r>
          </a:p>
          <a:p>
            <a:r>
              <a:rPr lang="en-US" sz="1600" dirty="0" err="1"/>
              <a:t>bot.dialog</a:t>
            </a:r>
            <a:r>
              <a:rPr lang="en-US" sz="1600" dirty="0"/>
              <a:t>('/', function (session) {</a:t>
            </a:r>
          </a:p>
          <a:p>
            <a:r>
              <a:rPr lang="en-US" sz="1600" dirty="0"/>
              <a:t>    </a:t>
            </a:r>
            <a:r>
              <a:rPr lang="en-US" sz="1600" dirty="0" err="1"/>
              <a:t>session.send</a:t>
            </a:r>
            <a:r>
              <a:rPr lang="en-US" sz="1600" dirty="0"/>
              <a:t>("%s, I heard: %s", session.userData.name, </a:t>
            </a:r>
            <a:r>
              <a:rPr lang="en-US" sz="1600" dirty="0" err="1"/>
              <a:t>session.message.text</a:t>
            </a:r>
            <a:r>
              <a:rPr lang="en-US" sz="1600" dirty="0"/>
              <a:t>);</a:t>
            </a:r>
          </a:p>
          <a:p>
            <a:r>
              <a:rPr lang="en-US" sz="1600" dirty="0"/>
              <a:t>    </a:t>
            </a:r>
            <a:r>
              <a:rPr lang="en-US" sz="1600" dirty="0" err="1"/>
              <a:t>session.send</a:t>
            </a:r>
            <a:r>
              <a:rPr lang="en-US" sz="1600" dirty="0"/>
              <a:t>("Say something else...");</a:t>
            </a:r>
          </a:p>
          <a:p>
            <a:r>
              <a:rPr lang="en-US" sz="1600" dirty="0"/>
              <a:t>});</a:t>
            </a:r>
          </a:p>
          <a:p>
            <a:endParaRPr lang="en-US" sz="1600" dirty="0"/>
          </a:p>
          <a:p>
            <a:r>
              <a:rPr lang="en-US" sz="1600" dirty="0"/>
              <a:t>// Install First Run middleware and dialog</a:t>
            </a:r>
          </a:p>
          <a:p>
            <a:r>
              <a:rPr lang="en-US" sz="1600" dirty="0" err="1"/>
              <a:t>bot.use</a:t>
            </a:r>
            <a:r>
              <a:rPr lang="en-US" sz="1600" dirty="0"/>
              <a:t>(</a:t>
            </a:r>
            <a:r>
              <a:rPr lang="en-US" sz="1600" dirty="0" err="1"/>
              <a:t>builder.Middleware.firstRun</a:t>
            </a:r>
            <a:r>
              <a:rPr lang="en-US" sz="1600" dirty="0"/>
              <a:t>({ version: 1.0, </a:t>
            </a:r>
            <a:r>
              <a:rPr lang="en-US" sz="1600" dirty="0" err="1"/>
              <a:t>dialogId</a:t>
            </a:r>
            <a:r>
              <a:rPr lang="en-US" sz="1600" dirty="0"/>
              <a:t>: '*:/</a:t>
            </a:r>
            <a:r>
              <a:rPr lang="en-US" sz="1600" dirty="0" err="1"/>
              <a:t>firstRun</a:t>
            </a:r>
            <a:r>
              <a:rPr lang="en-US" sz="1600" dirty="0"/>
              <a:t>' }));</a:t>
            </a:r>
          </a:p>
          <a:p>
            <a:endParaRPr lang="en-US" sz="1600" dirty="0"/>
          </a:p>
          <a:p>
            <a:endParaRPr lang="en-US" sz="1600" dirty="0"/>
          </a:p>
          <a:p>
            <a:r>
              <a:rPr lang="en-US" sz="1600" dirty="0" err="1"/>
              <a:t>bot.dialog</a:t>
            </a:r>
            <a:r>
              <a:rPr lang="en-US" sz="1600" dirty="0"/>
              <a:t>('/</a:t>
            </a:r>
            <a:r>
              <a:rPr lang="en-US" sz="1600" dirty="0" err="1"/>
              <a:t>firstRun</a:t>
            </a:r>
            <a:r>
              <a:rPr lang="en-US" sz="1600" dirty="0"/>
              <a:t>', [</a:t>
            </a:r>
          </a:p>
          <a:p>
            <a:r>
              <a:rPr lang="en-US" sz="1600" dirty="0"/>
              <a:t>    function (session) {</a:t>
            </a:r>
          </a:p>
          <a:p>
            <a:r>
              <a:rPr lang="en-US" sz="1600" dirty="0"/>
              <a:t>        </a:t>
            </a:r>
            <a:r>
              <a:rPr lang="en-US" sz="1600" dirty="0" err="1"/>
              <a:t>builder.Prompts.text</a:t>
            </a:r>
            <a:r>
              <a:rPr lang="en-US" sz="1600" dirty="0"/>
              <a:t>(session, "Hello... What's your name?");</a:t>
            </a:r>
          </a:p>
          <a:p>
            <a:r>
              <a:rPr lang="en-US" sz="1600" dirty="0"/>
              <a:t>    },</a:t>
            </a:r>
          </a:p>
          <a:p>
            <a:r>
              <a:rPr lang="en-US" sz="1600" dirty="0"/>
              <a:t>    function (session, results) {</a:t>
            </a:r>
          </a:p>
          <a:p>
            <a:r>
              <a:rPr lang="en-US" sz="1600" dirty="0"/>
              <a:t>        // We'll save the users name and send them an initial greeting. All </a:t>
            </a:r>
          </a:p>
          <a:p>
            <a:r>
              <a:rPr lang="en-US" sz="1600" dirty="0"/>
              <a:t>        // future messages from the user will be routed to the root dialog.</a:t>
            </a:r>
          </a:p>
          <a:p>
            <a:r>
              <a:rPr lang="en-US" sz="1600" dirty="0"/>
              <a:t>        session.userData.name = </a:t>
            </a:r>
            <a:r>
              <a:rPr lang="en-US" sz="1600" dirty="0" err="1"/>
              <a:t>results.response</a:t>
            </a:r>
            <a:r>
              <a:rPr lang="en-US" sz="1600" dirty="0"/>
              <a:t>;</a:t>
            </a:r>
          </a:p>
          <a:p>
            <a:r>
              <a:rPr lang="en-US" sz="1600" dirty="0"/>
              <a:t>        </a:t>
            </a:r>
          </a:p>
          <a:p>
            <a:r>
              <a:rPr lang="en-US" sz="1600" dirty="0"/>
              <a:t>        </a:t>
            </a:r>
            <a:r>
              <a:rPr lang="en-US" sz="1600" dirty="0" err="1"/>
              <a:t>session.endDialog</a:t>
            </a:r>
            <a:r>
              <a:rPr lang="en-US" sz="1600" dirty="0"/>
              <a:t>("Hi %s, say something to me and I'll say it back to you.", session.userData.name); </a:t>
            </a:r>
          </a:p>
          <a:p>
            <a:r>
              <a:rPr lang="en-US" sz="1600" dirty="0"/>
              <a:t>    }</a:t>
            </a:r>
          </a:p>
          <a:p>
            <a:r>
              <a:rPr lang="en-US" sz="1600" dirty="0"/>
              <a:t>]);</a:t>
            </a:r>
          </a:p>
        </p:txBody>
      </p:sp>
      <p:sp>
        <p:nvSpPr>
          <p:cNvPr id="6" name="TextBox 5"/>
          <p:cNvSpPr txBox="1"/>
          <p:nvPr/>
        </p:nvSpPr>
        <p:spPr>
          <a:xfrm>
            <a:off x="4443640" y="110145"/>
            <a:ext cx="3614964"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FF0000"/>
                </a:solidFill>
              </a:rPr>
              <a:t>NEW</a:t>
            </a:r>
            <a:r>
              <a:rPr lang="en-US" sz="4000" dirty="0">
                <a:solidFill>
                  <a:srgbClr val="0078D7"/>
                </a:solidFill>
              </a:rPr>
              <a:t> First Run</a:t>
            </a:r>
          </a:p>
        </p:txBody>
      </p:sp>
      <p:cxnSp>
        <p:nvCxnSpPr>
          <p:cNvPr id="7" name="Straight Arrow Connector 6"/>
          <p:cNvCxnSpPr/>
          <p:nvPr/>
        </p:nvCxnSpPr>
        <p:spPr>
          <a:xfrm flipH="1">
            <a:off x="7037841" y="3344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277067" y="3649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85237" y="2945598"/>
            <a:ext cx="32351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First Run Middleware</a:t>
            </a:r>
          </a:p>
        </p:txBody>
      </p:sp>
      <p:cxnSp>
        <p:nvCxnSpPr>
          <p:cNvPr id="25" name="Straight Connector 24"/>
          <p:cNvCxnSpPr/>
          <p:nvPr/>
        </p:nvCxnSpPr>
        <p:spPr>
          <a:xfrm>
            <a:off x="277067" y="2811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1818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3965188"/>
          </a:xfrm>
        </p:spPr>
        <p:txBody>
          <a:bodyPr/>
          <a:lstStyle/>
          <a:p>
            <a:r>
              <a:rPr lang="en-US" sz="2800" b="1" dirty="0" err="1"/>
              <a:t>userData</a:t>
            </a:r>
            <a:endParaRPr lang="en-US" sz="2800" b="1" dirty="0"/>
          </a:p>
          <a:p>
            <a:pPr lvl="1"/>
            <a:r>
              <a:rPr lang="en-US" sz="1601" dirty="0"/>
              <a:t> stores information globally for the user across all conversations.</a:t>
            </a:r>
          </a:p>
          <a:p>
            <a:r>
              <a:rPr lang="en-US" sz="2800" b="1" dirty="0" err="1"/>
              <a:t>conversationData</a:t>
            </a:r>
            <a:r>
              <a:rPr lang="en-US" sz="2800" dirty="0"/>
              <a:t> </a:t>
            </a:r>
          </a:p>
          <a:p>
            <a:pPr lvl="1"/>
            <a:r>
              <a:rPr lang="en-US" sz="1601" dirty="0"/>
              <a:t>stores information globally for a single conversation. This data is visible to everyone within the conversation so care should be used to what’s stored there. It’s disabled by default and needs to be enabled using the bots </a:t>
            </a:r>
            <a:r>
              <a:rPr lang="en-US" sz="1601" dirty="0" err="1">
                <a:hlinkClick r:id="rId2"/>
              </a:rPr>
              <a:t>persistConversationData</a:t>
            </a:r>
            <a:r>
              <a:rPr lang="en-US" sz="1601" dirty="0"/>
              <a:t> setting.</a:t>
            </a:r>
          </a:p>
          <a:p>
            <a:r>
              <a:rPr lang="en-US" sz="2800" b="1" dirty="0" err="1"/>
              <a:t>privateConversationData</a:t>
            </a:r>
            <a:r>
              <a:rPr lang="en-US" sz="2800" dirty="0"/>
              <a:t> </a:t>
            </a:r>
          </a:p>
          <a:p>
            <a:pPr lvl="1"/>
            <a:r>
              <a:rPr lang="en-US" sz="1601" dirty="0"/>
              <a:t>stores information globally for a single conversation but its private data for the current user. This data spans all dialogs so it’s useful for storing temporary state that you want cleaned up when the conversation ends.</a:t>
            </a:r>
          </a:p>
          <a:p>
            <a:r>
              <a:rPr lang="en-US" sz="2800" b="1" dirty="0" err="1"/>
              <a:t>dialogData</a:t>
            </a:r>
            <a:r>
              <a:rPr lang="en-US" sz="2800" dirty="0"/>
              <a:t> </a:t>
            </a:r>
          </a:p>
          <a:p>
            <a:pPr lvl="1"/>
            <a:r>
              <a:rPr lang="en-US" sz="1601"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22997396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HOL Exercise TWO</a:t>
            </a:r>
          </a:p>
        </p:txBody>
      </p:sp>
      <p:sp>
        <p:nvSpPr>
          <p:cNvPr id="5" name="Text Placeholder 4"/>
          <p:cNvSpPr>
            <a:spLocks noGrp="1"/>
          </p:cNvSpPr>
          <p:nvPr>
            <p:ph type="body" sz="quarter" idx="12"/>
          </p:nvPr>
        </p:nvSpPr>
        <p:spPr/>
        <p:txBody>
          <a:bodyPr/>
          <a:lstStyle/>
          <a:p>
            <a:r>
              <a:rPr lang="en-US" dirty="0"/>
              <a:t>Prompts &amp; Dialogs</a:t>
            </a:r>
          </a:p>
        </p:txBody>
      </p:sp>
    </p:spTree>
    <p:extLst>
      <p:ext uri="{BB962C8B-B14F-4D97-AF65-F5344CB8AC3E}">
        <p14:creationId xmlns:p14="http://schemas.microsoft.com/office/powerpoint/2010/main" val="274326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Determining Intent</a:t>
            </a:r>
          </a:p>
        </p:txBody>
      </p:sp>
    </p:spTree>
    <p:extLst>
      <p:ext uri="{BB962C8B-B14F-4D97-AF65-F5344CB8AC3E}">
        <p14:creationId xmlns:p14="http://schemas.microsoft.com/office/powerpoint/2010/main" val="42527820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Ada Lovelace</a:t>
            </a:r>
          </a:p>
        </p:txBody>
      </p:sp>
      <p:pic>
        <p:nvPicPr>
          <p:cNvPr id="6" name="Picture Placeholder 5"/>
          <p:cNvPicPr>
            <a:picLocks noGrp="1" noChangeAspect="1"/>
          </p:cNvPicPr>
          <p:nvPr>
            <p:ph type="pic" sz="quarter" idx="10"/>
          </p:nvPr>
        </p:nvPicPr>
        <p:blipFill>
          <a:blip r:embed="rId2"/>
          <a:srcRect t="10878" b="10878"/>
          <a:stretch>
            <a:fillRect/>
          </a:stretch>
        </p:blipFill>
        <p:spPr/>
      </p:pic>
      <p:sp>
        <p:nvSpPr>
          <p:cNvPr id="7" name="TextBox 6"/>
          <p:cNvSpPr txBox="1"/>
          <p:nvPr/>
        </p:nvSpPr>
        <p:spPr>
          <a:xfrm>
            <a:off x="6675439" y="2547289"/>
            <a:ext cx="5463290" cy="9602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Credited (mostly) as first programmer</a:t>
            </a:r>
            <a:br>
              <a:rPr lang="en-US" sz="2400" dirty="0">
                <a:gradFill>
                  <a:gsLst>
                    <a:gs pos="2917">
                      <a:schemeClr val="tx1"/>
                    </a:gs>
                    <a:gs pos="30000">
                      <a:schemeClr val="tx1"/>
                    </a:gs>
                  </a:gsLst>
                  <a:lin ang="5400000" scaled="0"/>
                </a:gradFill>
              </a:rPr>
            </a:br>
            <a:endParaRPr lang="en-US" sz="2400" dirty="0">
              <a:gradFill>
                <a:gsLst>
                  <a:gs pos="2917">
                    <a:schemeClr val="tx1"/>
                  </a:gs>
                  <a:gs pos="30000">
                    <a:schemeClr val="tx1"/>
                  </a:gs>
                </a:gsLst>
                <a:lin ang="5400000" scaled="0"/>
              </a:gradFill>
            </a:endParaRPr>
          </a:p>
        </p:txBody>
      </p:sp>
      <p:sp>
        <p:nvSpPr>
          <p:cNvPr id="9" name="TextBox 8"/>
          <p:cNvSpPr txBox="1"/>
          <p:nvPr/>
        </p:nvSpPr>
        <p:spPr>
          <a:xfrm>
            <a:off x="6675439" y="2159002"/>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1815 - 1852</a:t>
            </a:r>
          </a:p>
        </p:txBody>
      </p:sp>
      <p:pic>
        <p:nvPicPr>
          <p:cNvPr id="10" name="Picture 9"/>
          <p:cNvPicPr>
            <a:picLocks noChangeAspect="1"/>
          </p:cNvPicPr>
          <p:nvPr/>
        </p:nvPicPr>
        <p:blipFill>
          <a:blip r:embed="rId3"/>
          <a:stretch>
            <a:fillRect/>
          </a:stretch>
        </p:blipFill>
        <p:spPr>
          <a:xfrm>
            <a:off x="6904037" y="3268662"/>
            <a:ext cx="4953000" cy="3467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80619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837" y="1668462"/>
            <a:ext cx="9488751" cy="3480953"/>
          </a:xfrm>
          <a:prstGeom prst="rect">
            <a:avLst/>
          </a:prstGeom>
          <a:noFill/>
        </p:spPr>
        <p:txBody>
          <a:bodyPr wrap="none" lIns="182880" tIns="146304" rIns="182880" bIns="146304" rtlCol="0">
            <a:spAutoFit/>
          </a:bodyPr>
          <a:lstStyle/>
          <a:p>
            <a:pPr algn="ctr">
              <a:lnSpc>
                <a:spcPct val="90000"/>
              </a:lnSpc>
              <a:spcAft>
                <a:spcPts val="600"/>
              </a:spcAft>
            </a:pPr>
            <a:r>
              <a:rPr lang="en-US" sz="11500" dirty="0">
                <a:solidFill>
                  <a:srgbClr val="0078D7"/>
                </a:solidFill>
                <a:latin typeface="Arial Rounded MT Bold" panose="020F0704030504030204" pitchFamily="34" charset="0"/>
              </a:rPr>
              <a:t>What do you </a:t>
            </a:r>
            <a:br>
              <a:rPr lang="en-US" sz="11500" dirty="0">
                <a:solidFill>
                  <a:srgbClr val="0078D7"/>
                </a:solidFill>
                <a:latin typeface="Arial Rounded MT Bold" panose="020F0704030504030204" pitchFamily="34" charset="0"/>
              </a:rPr>
            </a:br>
            <a:r>
              <a:rPr lang="en-US" sz="11500" dirty="0">
                <a:solidFill>
                  <a:srgbClr val="0078D7"/>
                </a:solidFill>
                <a:latin typeface="Arial Rounded MT Bold" panose="020F0704030504030204" pitchFamily="34" charset="0"/>
              </a:rPr>
              <a:t>mean?</a:t>
            </a:r>
          </a:p>
        </p:txBody>
      </p:sp>
    </p:spTree>
    <p:extLst>
      <p:ext uri="{BB962C8B-B14F-4D97-AF65-F5344CB8AC3E}">
        <p14:creationId xmlns:p14="http://schemas.microsoft.com/office/powerpoint/2010/main" val="773683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4038" y="110145"/>
            <a:ext cx="352801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Intent Dialogs</a:t>
            </a:r>
          </a:p>
        </p:txBody>
      </p:sp>
      <p:sp>
        <p:nvSpPr>
          <p:cNvPr id="5" name="TextBox 4"/>
          <p:cNvSpPr txBox="1"/>
          <p:nvPr/>
        </p:nvSpPr>
        <p:spPr>
          <a:xfrm>
            <a:off x="1189037" y="1592262"/>
            <a:ext cx="7681718" cy="2742289"/>
          </a:xfrm>
          <a:prstGeom prst="rect">
            <a:avLst/>
          </a:prstGeom>
          <a:noFill/>
        </p:spPr>
        <p:txBody>
          <a:bodyPr wrap="non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4000" dirty="0">
                <a:solidFill>
                  <a:srgbClr val="0078D7"/>
                </a:solidFill>
              </a:rPr>
              <a:t>Matching Regular Expressions</a:t>
            </a:r>
          </a:p>
          <a:p>
            <a:pPr marL="571500" indent="-571500">
              <a:lnSpc>
                <a:spcPct val="90000"/>
              </a:lnSpc>
              <a:spcAft>
                <a:spcPts val="600"/>
              </a:spcAft>
              <a:buFont typeface="Arial" panose="020B0604020202020204" pitchFamily="34" charset="0"/>
              <a:buChar char="•"/>
            </a:pPr>
            <a:r>
              <a:rPr lang="en-US" sz="4000" dirty="0">
                <a:solidFill>
                  <a:srgbClr val="0078D7"/>
                </a:solidFill>
              </a:rPr>
              <a:t>Intent Recognizers</a:t>
            </a:r>
          </a:p>
          <a:p>
            <a:pPr marL="571500" indent="-571500">
              <a:lnSpc>
                <a:spcPct val="90000"/>
              </a:lnSpc>
              <a:spcAft>
                <a:spcPts val="600"/>
              </a:spcAft>
              <a:buFont typeface="Arial" panose="020B0604020202020204" pitchFamily="34" charset="0"/>
              <a:buChar char="•"/>
            </a:pPr>
            <a:r>
              <a:rPr lang="en-US" sz="4000" dirty="0">
                <a:solidFill>
                  <a:srgbClr val="0078D7"/>
                </a:solidFill>
              </a:rPr>
              <a:t>Entity Recognition</a:t>
            </a:r>
          </a:p>
          <a:p>
            <a:pPr marL="571500" indent="-571500">
              <a:lnSpc>
                <a:spcPct val="90000"/>
              </a:lnSpc>
              <a:spcAft>
                <a:spcPts val="600"/>
              </a:spcAft>
              <a:buFont typeface="Arial" panose="020B0604020202020204" pitchFamily="34" charset="0"/>
              <a:buChar char="•"/>
            </a:pPr>
            <a:r>
              <a:rPr lang="en-US" sz="4000" dirty="0">
                <a:solidFill>
                  <a:srgbClr val="0078D7"/>
                </a:solidFill>
              </a:rPr>
              <a:t>Using Luis</a:t>
            </a:r>
          </a:p>
        </p:txBody>
      </p:sp>
    </p:spTree>
    <p:extLst>
      <p:ext uri="{BB962C8B-B14F-4D97-AF65-F5344CB8AC3E}">
        <p14:creationId xmlns:p14="http://schemas.microsoft.com/office/powerpoint/2010/main" val="1942217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5637" y="2354662"/>
            <a:ext cx="9314286" cy="3200000"/>
          </a:xfrm>
          <a:prstGeom prst="rect">
            <a:avLst/>
          </a:prstGeom>
        </p:spPr>
      </p:pic>
      <p:sp>
        <p:nvSpPr>
          <p:cNvPr id="6" name="TextBox 5"/>
          <p:cNvSpPr txBox="1"/>
          <p:nvPr/>
        </p:nvSpPr>
        <p:spPr>
          <a:xfrm>
            <a:off x="2941637" y="145428"/>
            <a:ext cx="710463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Matching Regular Expressions</a:t>
            </a:r>
          </a:p>
        </p:txBody>
      </p:sp>
      <p:grpSp>
        <p:nvGrpSpPr>
          <p:cNvPr id="5" name="Group 4"/>
          <p:cNvGrpSpPr/>
          <p:nvPr/>
        </p:nvGrpSpPr>
        <p:grpSpPr>
          <a:xfrm>
            <a:off x="5003115" y="1722008"/>
            <a:ext cx="6758996" cy="1446550"/>
            <a:chOff x="5367428" y="1699077"/>
            <a:chExt cx="6758996" cy="1446550"/>
          </a:xfrm>
        </p:grpSpPr>
        <p:cxnSp>
          <p:nvCxnSpPr>
            <p:cNvPr id="14" name="Straight Arrow Connector 13"/>
            <p:cNvCxnSpPr/>
            <p:nvPr/>
          </p:nvCxnSpPr>
          <p:spPr>
            <a:xfrm flipH="1">
              <a:off x="5367428" y="286547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89587" y="1699077"/>
              <a:ext cx="4836837"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New up an </a:t>
              </a:r>
              <a:r>
                <a:rPr lang="en-US" sz="2400" dirty="0" err="1">
                  <a:solidFill>
                    <a:srgbClr val="0078D7"/>
                  </a:solidFill>
                </a:rPr>
                <a:t>IntentDialog</a:t>
              </a:r>
              <a:r>
                <a:rPr lang="en-US" sz="2400" dirty="0">
                  <a:solidFill>
                    <a:srgbClr val="0078D7"/>
                  </a:solidFill>
                </a:rPr>
                <a:t>() and </a:t>
              </a:r>
            </a:p>
            <a:p>
              <a:pPr>
                <a:lnSpc>
                  <a:spcPct val="90000"/>
                </a:lnSpc>
                <a:spcAft>
                  <a:spcPts val="600"/>
                </a:spcAft>
              </a:pPr>
              <a:r>
                <a:rPr lang="en-US" sz="2400" dirty="0">
                  <a:solidFill>
                    <a:srgbClr val="0078D7"/>
                  </a:solidFill>
                </a:rPr>
                <a:t>pass it to our dialog (instead of a</a:t>
              </a:r>
            </a:p>
            <a:p>
              <a:pPr>
                <a:lnSpc>
                  <a:spcPct val="90000"/>
                </a:lnSpc>
                <a:spcAft>
                  <a:spcPts val="600"/>
                </a:spcAft>
              </a:pPr>
              <a:r>
                <a:rPr lang="en-US" sz="2400" dirty="0">
                  <a:solidFill>
                    <a:srgbClr val="0078D7"/>
                  </a:solidFill>
                </a:rPr>
                <a:t>function)</a:t>
              </a:r>
              <a:endParaRPr lang="en-US" sz="2400" dirty="0">
                <a:solidFill>
                  <a:srgbClr val="FF0000"/>
                </a:solidFill>
              </a:endParaRPr>
            </a:p>
          </p:txBody>
        </p:sp>
      </p:grpSp>
      <p:grpSp>
        <p:nvGrpSpPr>
          <p:cNvPr id="10" name="Group 9"/>
          <p:cNvGrpSpPr/>
          <p:nvPr/>
        </p:nvGrpSpPr>
        <p:grpSpPr>
          <a:xfrm>
            <a:off x="5003115" y="3090074"/>
            <a:ext cx="7023100" cy="960263"/>
            <a:chOff x="5303837" y="3733792"/>
            <a:chExt cx="7023100" cy="960263"/>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966758" y="3733792"/>
              <a:ext cx="436017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8D7"/>
                  </a:solidFill>
                </a:rPr>
                <a:t>If we match using a regex then</a:t>
              </a:r>
              <a:r>
                <a:rPr lang="en-US" sz="2400" dirty="0">
                  <a:solidFill>
                    <a:srgbClr val="FF0000"/>
                  </a:solidFill>
                </a:rPr>
                <a:t> </a:t>
              </a:r>
              <a:r>
                <a:rPr lang="en-US" sz="2400" dirty="0">
                  <a:solidFill>
                    <a:srgbClr val="0078D7"/>
                  </a:solidFill>
                </a:rPr>
                <a:t>we run that code.</a:t>
              </a:r>
            </a:p>
          </p:txBody>
        </p:sp>
      </p:grpSp>
      <p:grpSp>
        <p:nvGrpSpPr>
          <p:cNvPr id="11" name="Group 10"/>
          <p:cNvGrpSpPr/>
          <p:nvPr/>
        </p:nvGrpSpPr>
        <p:grpSpPr>
          <a:xfrm>
            <a:off x="5003115" y="3320541"/>
            <a:ext cx="7023100" cy="960263"/>
            <a:chOff x="5303837" y="3733792"/>
            <a:chExt cx="7023100" cy="960263"/>
          </a:xfrm>
        </p:grpSpPr>
        <p:cxnSp>
          <p:nvCxnSpPr>
            <p:cNvPr id="12" name="Straight Arrow Connector 11"/>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7966758" y="3733792"/>
              <a:ext cx="436017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8D7"/>
                  </a:solidFill>
                </a:rPr>
                <a:t>If outside the </a:t>
              </a:r>
              <a:r>
                <a:rPr lang="en-US" sz="2400" dirty="0" err="1">
                  <a:solidFill>
                    <a:srgbClr val="0078D7"/>
                  </a:solidFill>
                </a:rPr>
                <a:t>bot.dialog</a:t>
              </a:r>
              <a:r>
                <a:rPr lang="en-US" sz="2400" dirty="0">
                  <a:solidFill>
                    <a:srgbClr val="0078D7"/>
                  </a:solidFill>
                </a:rPr>
                <a:t> call use  </a:t>
              </a:r>
              <a:r>
                <a:rPr lang="en-US" sz="2400" dirty="0" err="1">
                  <a:solidFill>
                    <a:srgbClr val="0078D7"/>
                  </a:solidFill>
                </a:rPr>
                <a:t>intents.matches</a:t>
              </a:r>
              <a:endParaRPr lang="en-US" sz="2400" dirty="0">
                <a:solidFill>
                  <a:srgbClr val="0078D7"/>
                </a:solidFill>
              </a:endParaRPr>
            </a:p>
          </p:txBody>
        </p:sp>
      </p:grpSp>
    </p:spTree>
    <p:extLst>
      <p:ext uri="{BB962C8B-B14F-4D97-AF65-F5344CB8AC3E}">
        <p14:creationId xmlns:p14="http://schemas.microsoft.com/office/powerpoint/2010/main" val="1080888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9437" y="1973262"/>
            <a:ext cx="9800000" cy="1971429"/>
          </a:xfrm>
          <a:prstGeom prst="rect">
            <a:avLst/>
          </a:prstGeom>
        </p:spPr>
      </p:pic>
      <p:grpSp>
        <p:nvGrpSpPr>
          <p:cNvPr id="10" name="Group 9"/>
          <p:cNvGrpSpPr/>
          <p:nvPr/>
        </p:nvGrpSpPr>
        <p:grpSpPr>
          <a:xfrm>
            <a:off x="5003115" y="2327674"/>
            <a:ext cx="7023100" cy="1625060"/>
            <a:chOff x="5303837" y="3733792"/>
            <a:chExt cx="7023100" cy="1625060"/>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8576359" y="3733792"/>
              <a:ext cx="3750578"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8D7"/>
                  </a:solidFill>
                </a:rPr>
                <a:t>If inside the </a:t>
              </a:r>
              <a:r>
                <a:rPr lang="en-US" sz="2400" dirty="0" err="1">
                  <a:solidFill>
                    <a:srgbClr val="0078D7"/>
                  </a:solidFill>
                </a:rPr>
                <a:t>bot.dialog</a:t>
              </a:r>
              <a:r>
                <a:rPr lang="en-US" sz="2400" dirty="0">
                  <a:solidFill>
                    <a:srgbClr val="0078D7"/>
                  </a:solidFill>
                </a:rPr>
                <a:t> call we can easily stack dialog paths using dot (.) notation</a:t>
              </a:r>
            </a:p>
          </p:txBody>
        </p:sp>
      </p:grpSp>
      <p:sp>
        <p:nvSpPr>
          <p:cNvPr id="18" name="TextBox 17"/>
          <p:cNvSpPr txBox="1"/>
          <p:nvPr/>
        </p:nvSpPr>
        <p:spPr>
          <a:xfrm>
            <a:off x="2941637" y="145428"/>
            <a:ext cx="710463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Matching Regular Expressions</a:t>
            </a:r>
          </a:p>
        </p:txBody>
      </p:sp>
    </p:spTree>
    <p:extLst>
      <p:ext uri="{BB962C8B-B14F-4D97-AF65-F5344CB8AC3E}">
        <p14:creationId xmlns:p14="http://schemas.microsoft.com/office/powerpoint/2010/main" val="2662840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160837" y="86457"/>
            <a:ext cx="4551182"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Intent Recognizers</a:t>
            </a:r>
          </a:p>
        </p:txBody>
      </p:sp>
      <p:sp>
        <p:nvSpPr>
          <p:cNvPr id="3" name="Title 2"/>
          <p:cNvSpPr>
            <a:spLocks noGrp="1"/>
          </p:cNvSpPr>
          <p:nvPr>
            <p:ph type="title"/>
          </p:nvPr>
        </p:nvSpPr>
        <p:spPr/>
        <p:txBody>
          <a:bodyPr/>
          <a:lstStyle/>
          <a:p>
            <a:r>
              <a:rPr lang="en-US" dirty="0"/>
              <a:t>Intent Recognizers</a:t>
            </a:r>
          </a:p>
        </p:txBody>
      </p:sp>
    </p:spTree>
    <p:extLst>
      <p:ext uri="{BB962C8B-B14F-4D97-AF65-F5344CB8AC3E}">
        <p14:creationId xmlns:p14="http://schemas.microsoft.com/office/powerpoint/2010/main" val="103789831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descr="https://stanfy.com/wp-content/uploads/2016/05/Dialogue-Examp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 y="12432"/>
            <a:ext cx="11658600" cy="701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106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41426"/>
            <a:ext cx="5486399" cy="1181862"/>
          </a:xfrm>
        </p:spPr>
        <p:txBody>
          <a:bodyPr/>
          <a:lstStyle/>
          <a:p>
            <a:r>
              <a:rPr lang="en-US" sz="7200" dirty="0">
                <a:solidFill>
                  <a:srgbClr val="0078D7"/>
                </a:solidFill>
              </a:rPr>
              <a:t>NLP not NLP</a:t>
            </a:r>
          </a:p>
        </p:txBody>
      </p:sp>
      <p:pic>
        <p:nvPicPr>
          <p:cNvPr id="5" name="Picture Placeholder 4"/>
          <p:cNvPicPr>
            <a:picLocks noGrp="1" noChangeAspect="1"/>
          </p:cNvPicPr>
          <p:nvPr>
            <p:ph type="pic" sz="quarter" idx="10"/>
          </p:nvPr>
        </p:nvPicPr>
        <p:blipFill>
          <a:blip r:embed="rId2"/>
          <a:srcRect t="12599" b="12599"/>
          <a:stretch>
            <a:fillRect/>
          </a:stretch>
        </p:blipFill>
        <p:spPr/>
      </p:pic>
      <p:sp>
        <p:nvSpPr>
          <p:cNvPr id="6" name="TextBox 5"/>
          <p:cNvSpPr txBox="1"/>
          <p:nvPr/>
        </p:nvSpPr>
        <p:spPr>
          <a:xfrm>
            <a:off x="350837" y="2963862"/>
            <a:ext cx="598407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0078D7"/>
                </a:solidFill>
              </a:rPr>
              <a:t>Neural Linguistic Programming</a:t>
            </a:r>
          </a:p>
        </p:txBody>
      </p:sp>
    </p:spTree>
    <p:extLst>
      <p:ext uri="{BB962C8B-B14F-4D97-AF65-F5344CB8AC3E}">
        <p14:creationId xmlns:p14="http://schemas.microsoft.com/office/powerpoint/2010/main" val="921296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8" name="Picture 6" descr="https://media.licdn.com/mpr/mpr/AAEAAQAAAAAAAARfAAAAJDY5Mzk2NjUwLWQ1MWEtNDhiYS1hNmNkLTRkYzc5NTNiOTQ1Y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837" y="151348"/>
            <a:ext cx="9022563" cy="51705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1241425"/>
            <a:ext cx="5486400" cy="1098550"/>
          </a:xfrm>
        </p:spPr>
        <p:txBody>
          <a:bodyPr/>
          <a:lstStyle/>
          <a:p>
            <a:r>
              <a:rPr lang="en-US" sz="6600" dirty="0">
                <a:solidFill>
                  <a:srgbClr val="0078D7"/>
                </a:solidFill>
              </a:rPr>
              <a:t>NLP not NLP</a:t>
            </a:r>
          </a:p>
        </p:txBody>
      </p:sp>
      <p:sp>
        <p:nvSpPr>
          <p:cNvPr id="6" name="TextBox 5"/>
          <p:cNvSpPr txBox="1"/>
          <p:nvPr/>
        </p:nvSpPr>
        <p:spPr>
          <a:xfrm>
            <a:off x="1112837" y="5318461"/>
            <a:ext cx="10251332"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rgbClr val="0078D7"/>
                </a:solidFill>
              </a:rPr>
              <a:t>Natural Language Processing</a:t>
            </a:r>
          </a:p>
        </p:txBody>
      </p:sp>
    </p:spTree>
    <p:extLst>
      <p:ext uri="{BB962C8B-B14F-4D97-AF65-F5344CB8AC3E}">
        <p14:creationId xmlns:p14="http://schemas.microsoft.com/office/powerpoint/2010/main" val="41772656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55837" y="2689090"/>
            <a:ext cx="3048000" cy="26369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3"/>
            <a:endCxn id="4" idx="1"/>
          </p:cNvCxnSpPr>
          <p:nvPr/>
        </p:nvCxnSpPr>
        <p:spPr>
          <a:xfrm flipV="1">
            <a:off x="7361237" y="2674616"/>
            <a:ext cx="2598399" cy="265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903537" y="525462"/>
            <a:ext cx="7056099"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rgbClr val="0078D7"/>
                </a:solidFill>
              </a:rPr>
              <a:t>Intent Recognizer Interface</a:t>
            </a:r>
          </a:p>
        </p:txBody>
      </p:sp>
      <p:sp>
        <p:nvSpPr>
          <p:cNvPr id="3" name="Rectangle 2"/>
          <p:cNvSpPr/>
          <p:nvPr/>
        </p:nvSpPr>
        <p:spPr bwMode="auto">
          <a:xfrm>
            <a:off x="198437" y="2141216"/>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Chat Client</a:t>
            </a:r>
          </a:p>
        </p:txBody>
      </p:sp>
      <p:sp>
        <p:nvSpPr>
          <p:cNvPr id="4" name="Rectangle 3"/>
          <p:cNvSpPr/>
          <p:nvPr/>
        </p:nvSpPr>
        <p:spPr bwMode="auto">
          <a:xfrm>
            <a:off x="9959636" y="2141216"/>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Chatbot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303837" y="4792662"/>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Intent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Recognizer</a:t>
            </a:r>
          </a:p>
        </p:txBody>
      </p:sp>
      <p:sp>
        <p:nvSpPr>
          <p:cNvPr id="17" name="TextBox 16"/>
          <p:cNvSpPr txBox="1"/>
          <p:nvPr/>
        </p:nvSpPr>
        <p:spPr>
          <a:xfrm>
            <a:off x="2424087" y="3501066"/>
            <a:ext cx="2727350"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said</a:t>
            </a:r>
          </a:p>
        </p:txBody>
      </p:sp>
      <p:sp>
        <p:nvSpPr>
          <p:cNvPr id="18" name="TextBox 17"/>
          <p:cNvSpPr txBox="1"/>
          <p:nvPr/>
        </p:nvSpPr>
        <p:spPr>
          <a:xfrm>
            <a:off x="7208837" y="3501066"/>
            <a:ext cx="3099246"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meant</a:t>
            </a:r>
          </a:p>
        </p:txBody>
      </p:sp>
      <p:sp>
        <p:nvSpPr>
          <p:cNvPr id="29" name="TextBox 28"/>
          <p:cNvSpPr txBox="1"/>
          <p:nvPr/>
        </p:nvSpPr>
        <p:spPr>
          <a:xfrm>
            <a:off x="4084637" y="5913439"/>
            <a:ext cx="4834913"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Implements </a:t>
            </a:r>
            <a:r>
              <a:rPr lang="en-US" sz="2800" dirty="0" err="1">
                <a:solidFill>
                  <a:srgbClr val="0078D7"/>
                </a:solidFill>
              </a:rPr>
              <a:t>IIntent</a:t>
            </a:r>
            <a:r>
              <a:rPr lang="en-US" sz="2800" dirty="0">
                <a:solidFill>
                  <a:srgbClr val="0078D7"/>
                </a:solidFill>
              </a:rPr>
              <a:t> Interface</a:t>
            </a:r>
          </a:p>
        </p:txBody>
      </p:sp>
    </p:spTree>
    <p:extLst>
      <p:ext uri="{BB962C8B-B14F-4D97-AF65-F5344CB8AC3E}">
        <p14:creationId xmlns:p14="http://schemas.microsoft.com/office/powerpoint/2010/main" val="33575533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135868"/>
            <a:ext cx="8275638" cy="334860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a:gradFill>
                  <a:gsLst>
                    <a:gs pos="1250">
                      <a:srgbClr val="404040"/>
                    </a:gs>
                    <a:gs pos="100000">
                      <a:srgbClr val="404040"/>
                    </a:gs>
                  </a:gsLst>
                  <a:lin ang="5400000" scaled="0"/>
                </a:gradFill>
              </a:rPr>
              <a:t>LUIS</a:t>
            </a:r>
            <a:br>
              <a:rPr lang="en-US" sz="4400" dirty="0">
                <a:gradFill>
                  <a:gsLst>
                    <a:gs pos="1250">
                      <a:srgbClr val="404040"/>
                    </a:gs>
                    <a:gs pos="100000">
                      <a:srgbClr val="404040"/>
                    </a:gs>
                  </a:gsLst>
                  <a:lin ang="5400000" scaled="0"/>
                </a:gradFill>
              </a:rPr>
            </a:br>
            <a:r>
              <a:rPr lang="en-US" sz="4400" dirty="0">
                <a:gradFill>
                  <a:gsLst>
                    <a:gs pos="1250">
                      <a:srgbClr val="404040"/>
                    </a:gs>
                    <a:gs pos="100000">
                      <a:srgbClr val="404040"/>
                    </a:gs>
                  </a:gsLst>
                  <a:lin ang="5400000" scaled="0"/>
                </a:gradFill>
              </a:rPr>
              <a:t>Language Understanding </a:t>
            </a:r>
            <a:br>
              <a:rPr lang="en-US" sz="4400" dirty="0">
                <a:gradFill>
                  <a:gsLst>
                    <a:gs pos="1250">
                      <a:srgbClr val="404040"/>
                    </a:gs>
                    <a:gs pos="100000">
                      <a:srgbClr val="404040"/>
                    </a:gs>
                  </a:gsLst>
                  <a:lin ang="5400000" scaled="0"/>
                </a:gradFill>
              </a:rPr>
            </a:br>
            <a:r>
              <a:rPr lang="en-US" sz="4400" dirty="0">
                <a:gradFill>
                  <a:gsLst>
                    <a:gs pos="1250">
                      <a:srgbClr val="404040"/>
                    </a:gs>
                    <a:gs pos="100000">
                      <a:srgbClr val="404040"/>
                    </a:gs>
                  </a:gsLst>
                  <a:lin ang="5400000" scaled="0"/>
                </a:gradFill>
              </a:rPr>
              <a:t>Intelligent Service</a:t>
            </a:r>
            <a:br>
              <a:rPr lang="en-US" sz="4800" dirty="0">
                <a:gradFill>
                  <a:gsLst>
                    <a:gs pos="1250">
                      <a:srgbClr val="404040"/>
                    </a:gs>
                    <a:gs pos="100000">
                      <a:srgbClr val="404040"/>
                    </a:gs>
                  </a:gsLst>
                  <a:lin ang="5400000" scaled="0"/>
                </a:gradFill>
              </a:rPr>
            </a:br>
            <a:r>
              <a:rPr lang="en-US" sz="2800" dirty="0">
                <a:gradFill>
                  <a:gsLst>
                    <a:gs pos="1250">
                      <a:srgbClr val="404040"/>
                    </a:gs>
                    <a:gs pos="100000">
                      <a:srgbClr val="404040"/>
                    </a:gs>
                  </a:gsLst>
                  <a:lin ang="5400000" scaled="0"/>
                </a:gradFill>
                <a:latin typeface="Segoe UI"/>
              </a:rPr>
              <a:t>Determine Intent</a:t>
            </a:r>
          </a:p>
          <a:p>
            <a:pPr marL="0" indent="0">
              <a:buFont typeface="Arial" pitchFamily="34" charset="0"/>
              <a:buNone/>
            </a:pPr>
            <a:r>
              <a:rPr lang="en-US" sz="2800" dirty="0">
                <a:gradFill>
                  <a:gsLst>
                    <a:gs pos="1250">
                      <a:srgbClr val="404040"/>
                    </a:gs>
                    <a:gs pos="100000">
                      <a:srgbClr val="404040"/>
                    </a:gs>
                  </a:gsLst>
                  <a:lin ang="5400000" scaled="0"/>
                </a:gradFill>
                <a:latin typeface="Segoe UI"/>
              </a:rPr>
              <a:t>Detect Entities</a:t>
            </a:r>
          </a:p>
          <a:p>
            <a:pPr marL="0" indent="0">
              <a:buFont typeface="Arial" pitchFamily="34" charset="0"/>
              <a:buNone/>
            </a:pPr>
            <a:r>
              <a:rPr lang="en-US" sz="2800" dirty="0">
                <a:gradFill>
                  <a:gsLst>
                    <a:gs pos="1250">
                      <a:srgbClr val="404040"/>
                    </a:gs>
                    <a:gs pos="100000">
                      <a:srgbClr val="404040"/>
                    </a:gs>
                  </a:gsLst>
                  <a:lin ang="5400000" scaled="0"/>
                </a:gradFill>
                <a:latin typeface="Segoe UI"/>
              </a:rPr>
              <a:t>Improve Models</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62A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557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grpId="1" nodeType="withEffect">
                                  <p:stCondLst>
                                    <p:cond delay="250"/>
                                  </p:stCondLst>
                                  <p:childTnLst>
                                    <p:animMotion origin="layout" path="M -0.01864 0.00023 L 1.27138E-6 1.63867E-6 " pathEditMode="relative" rAng="0" ptsTypes="AA">
                                      <p:cBhvr>
                                        <p:cTn id="13"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Ada Lovelace</a:t>
            </a:r>
          </a:p>
        </p:txBody>
      </p:sp>
      <p:pic>
        <p:nvPicPr>
          <p:cNvPr id="6" name="Picture Placeholder 5"/>
          <p:cNvPicPr>
            <a:picLocks noGrp="1" noChangeAspect="1"/>
          </p:cNvPicPr>
          <p:nvPr>
            <p:ph type="pic" sz="quarter" idx="10"/>
          </p:nvPr>
        </p:nvPicPr>
        <p:blipFill>
          <a:blip r:embed="rId2"/>
          <a:srcRect t="10878" b="10878"/>
          <a:stretch>
            <a:fillRect/>
          </a:stretch>
        </p:blipFill>
        <p:spPr/>
      </p:pic>
      <p:sp>
        <p:nvSpPr>
          <p:cNvPr id="8" name="TextBox 7"/>
          <p:cNvSpPr txBox="1"/>
          <p:nvPr/>
        </p:nvSpPr>
        <p:spPr>
          <a:xfrm>
            <a:off x="6675439" y="3344862"/>
            <a:ext cx="5791199" cy="26222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Analytical Engine has no pretensions whatever to originate anything. It can do whatever we know how to order it to perform. It can follow analysis; but it has no power of anticipating any analytical relations or truths."</a:t>
            </a:r>
          </a:p>
        </p:txBody>
      </p:sp>
      <p:sp>
        <p:nvSpPr>
          <p:cNvPr id="9" name="TextBox 8"/>
          <p:cNvSpPr txBox="1"/>
          <p:nvPr/>
        </p:nvSpPr>
        <p:spPr>
          <a:xfrm>
            <a:off x="6675439" y="2159002"/>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1815 - 1852</a:t>
            </a:r>
          </a:p>
        </p:txBody>
      </p:sp>
      <p:sp>
        <p:nvSpPr>
          <p:cNvPr id="10" name="TextBox 9"/>
          <p:cNvSpPr txBox="1"/>
          <p:nvPr/>
        </p:nvSpPr>
        <p:spPr>
          <a:xfrm>
            <a:off x="6675439" y="2547289"/>
            <a:ext cx="5463290" cy="9602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Credited (mostly) as first programmer</a:t>
            </a:r>
            <a:br>
              <a:rPr lang="en-US" sz="2400" dirty="0">
                <a:gradFill>
                  <a:gsLst>
                    <a:gs pos="2917">
                      <a:schemeClr val="tx1"/>
                    </a:gs>
                    <a:gs pos="30000">
                      <a:schemeClr val="tx1"/>
                    </a:gs>
                  </a:gsLst>
                  <a:lin ang="5400000" scaled="0"/>
                </a:gradFill>
              </a:rPr>
            </a:b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79902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Content Placeholder 2"/>
          <p:cNvSpPr>
            <a:spLocks noGrp="1"/>
          </p:cNvSpPr>
          <p:nvPr>
            <p:ph idx="4294967295"/>
          </p:nvPr>
        </p:nvSpPr>
        <p:spPr>
          <a:xfrm>
            <a:off x="1951038" y="1414463"/>
            <a:ext cx="10028238" cy="2428357"/>
          </a:xfrm>
          <a:prstGeom prst="rect">
            <a:avLst/>
          </a:prstGeom>
        </p:spPr>
        <p:txBody>
          <a:bodyPr/>
          <a:lstStyle/>
          <a:p>
            <a:pPr marL="0" indent="0">
              <a:spcBef>
                <a:spcPts val="1800"/>
              </a:spcBef>
              <a:buNone/>
            </a:pPr>
            <a:r>
              <a:rPr lang="en-US" sz="2800" dirty="0"/>
              <a:t>Lets you understand what your users are saying</a:t>
            </a:r>
          </a:p>
          <a:p>
            <a:pPr marL="0" indent="0">
              <a:spcBef>
                <a:spcPts val="1800"/>
              </a:spcBef>
              <a:buNone/>
            </a:pPr>
            <a:r>
              <a:rPr lang="en-US" sz="2800" dirty="0"/>
              <a:t>Seamless integration with Speech Recognition</a:t>
            </a:r>
          </a:p>
          <a:p>
            <a:pPr marL="0" indent="0">
              <a:spcBef>
                <a:spcPts val="1800"/>
              </a:spcBef>
              <a:buNone/>
            </a:pPr>
            <a:r>
              <a:rPr lang="en-US" sz="2800" dirty="0"/>
              <a:t>A few examples are enough to deploy an application</a:t>
            </a:r>
          </a:p>
          <a:p>
            <a:pPr marL="0" indent="0">
              <a:spcBef>
                <a:spcPts val="1800"/>
              </a:spcBef>
              <a:buNone/>
            </a:pPr>
            <a:r>
              <a:rPr lang="en-US" sz="2800" dirty="0"/>
              <a:t>LUIS learns over time</a:t>
            </a:r>
          </a:p>
        </p:txBody>
      </p:sp>
      <p:sp>
        <p:nvSpPr>
          <p:cNvPr id="11" name="Title 7"/>
          <p:cNvSpPr txBox="1">
            <a:spLocks/>
          </p:cNvSpPr>
          <p:nvPr/>
        </p:nvSpPr>
        <p:spPr>
          <a:xfrm>
            <a:off x="1538288" y="295275"/>
            <a:ext cx="108981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Language Understanding Intelligent Service</a:t>
            </a:r>
          </a:p>
        </p:txBody>
      </p:sp>
      <p:sp>
        <p:nvSpPr>
          <p:cNvPr id="22" name="Rectangle 21"/>
          <p:cNvSpPr/>
          <p:nvPr/>
        </p:nvSpPr>
        <p:spPr>
          <a:xfrm>
            <a:off x="5761264" y="7765995"/>
            <a:ext cx="2069281" cy="14224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1714" y="4259262"/>
            <a:ext cx="2255838" cy="2255838"/>
            <a:chOff x="471714" y="4259262"/>
            <a:chExt cx="2255838" cy="2255838"/>
          </a:xfrm>
          <a:solidFill>
            <a:srgbClr val="62ACE6"/>
          </a:solidFill>
        </p:grpSpPr>
        <p:sp>
          <p:nvSpPr>
            <p:cNvPr id="4" name="Rectangle 3"/>
            <p:cNvSpPr/>
            <p:nvPr/>
          </p:nvSpPr>
          <p:spPr bwMode="auto">
            <a:xfrm>
              <a:off x="471714" y="4259262"/>
              <a:ext cx="2255838" cy="2255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grpFill/>
          </p:spPr>
          <p:txBody>
            <a:bodyPr wrap="none" rtlCol="0">
              <a:spAutoFit/>
            </a:bodyPr>
            <a:lstStyle/>
            <a:p>
              <a:r>
                <a:rPr lang="en-US" sz="2448" dirty="0">
                  <a:gradFill>
                    <a:gsLst>
                      <a:gs pos="1250">
                        <a:srgbClr val="FFFFFF"/>
                      </a:gs>
                      <a:gs pos="100000">
                        <a:srgbClr val="FFFFFF"/>
                      </a:gs>
                    </a:gsLst>
                    <a:lin ang="5400000" scaled="0"/>
                  </a:gradFill>
                </a:rPr>
                <a:t>Define </a:t>
              </a:r>
            </a:p>
            <a:p>
              <a:r>
                <a:rPr lang="en-US" sz="2448" dirty="0">
                  <a:gradFill>
                    <a:gsLst>
                      <a:gs pos="1250">
                        <a:srgbClr val="FFFFFF"/>
                      </a:gs>
                      <a:gs pos="100000">
                        <a:srgbClr val="FFFFFF"/>
                      </a:gs>
                    </a:gsLst>
                    <a:lin ang="5400000" scaled="0"/>
                  </a:gradFill>
                </a:rPr>
                <a:t>Concepts</a:t>
              </a:r>
            </a:p>
          </p:txBody>
        </p:sp>
      </p:grpSp>
      <p:grpSp>
        <p:nvGrpSpPr>
          <p:cNvPr id="10" name="Group 9"/>
          <p:cNvGrpSpPr/>
          <p:nvPr/>
        </p:nvGrpSpPr>
        <p:grpSpPr>
          <a:xfrm>
            <a:off x="2923492" y="4259262"/>
            <a:ext cx="2273983" cy="2255838"/>
            <a:chOff x="2923492" y="4259262"/>
            <a:chExt cx="2273983" cy="2255838"/>
          </a:xfrm>
          <a:solidFill>
            <a:srgbClr val="62ACE6"/>
          </a:solidFill>
        </p:grpSpPr>
        <p:grpSp>
          <p:nvGrpSpPr>
            <p:cNvPr id="2" name="Group 1"/>
            <p:cNvGrpSpPr/>
            <p:nvPr/>
          </p:nvGrpSpPr>
          <p:grpSpPr>
            <a:xfrm>
              <a:off x="2923492" y="4259262"/>
              <a:ext cx="2273983" cy="2255838"/>
              <a:chOff x="2923492" y="4259262"/>
              <a:chExt cx="2273983" cy="2255838"/>
            </a:xfrm>
            <a:grpFill/>
          </p:grpSpPr>
          <p:sp>
            <p:nvSpPr>
              <p:cNvPr id="26" name="Rectangle 25"/>
              <p:cNvSpPr/>
              <p:nvPr/>
            </p:nvSpPr>
            <p:spPr bwMode="auto">
              <a:xfrm>
                <a:off x="2941637" y="4259262"/>
                <a:ext cx="2255838" cy="2255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grpFill/>
          </p:spPr>
          <p:txBody>
            <a:bodyPr wrap="none" rtlCol="0">
              <a:spAutoFit/>
            </a:bodyPr>
            <a:lstStyle/>
            <a:p>
              <a:r>
                <a:rPr lang="en-US" sz="2448" dirty="0">
                  <a:gradFill>
                    <a:gsLst>
                      <a:gs pos="1250">
                        <a:srgbClr val="FFFFFF"/>
                      </a:gs>
                      <a:gs pos="100000">
                        <a:srgbClr val="FFFFFF"/>
                      </a:gs>
                    </a:gsLst>
                    <a:lin ang="5400000" scaled="0"/>
                  </a:gradFill>
                </a:rPr>
                <a:t>Provide</a:t>
              </a:r>
            </a:p>
            <a:p>
              <a:r>
                <a:rPr lang="en-US" sz="2448" dirty="0">
                  <a:gradFill>
                    <a:gsLst>
                      <a:gs pos="1250">
                        <a:srgbClr val="FFFFFF"/>
                      </a:gs>
                      <a:gs pos="100000">
                        <a:srgbClr val="FFFFFF"/>
                      </a:gs>
                    </a:gsLst>
                    <a:lin ang="5400000" scaled="0"/>
                  </a:gradFill>
                </a:rPr>
                <a:t>Examples</a:t>
              </a:r>
            </a:p>
          </p:txBody>
        </p:sp>
      </p:grpSp>
      <p:grpSp>
        <p:nvGrpSpPr>
          <p:cNvPr id="31" name="Group 4"/>
          <p:cNvGrpSpPr>
            <a:grpSpLocks noChangeAspect="1"/>
          </p:cNvGrpSpPr>
          <p:nvPr/>
        </p:nvGrpSpPr>
        <p:grpSpPr bwMode="auto">
          <a:xfrm>
            <a:off x="835025" y="1897062"/>
            <a:ext cx="708025" cy="147320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5426628" y="4259262"/>
            <a:ext cx="6552647" cy="2255838"/>
            <a:chOff x="5426628" y="4259262"/>
            <a:chExt cx="6552647" cy="2255838"/>
          </a:xfrm>
          <a:solidFill>
            <a:srgbClr val="62ACE6"/>
          </a:solidFill>
        </p:grpSpPr>
        <p:grpSp>
          <p:nvGrpSpPr>
            <p:cNvPr id="6" name="Group 5"/>
            <p:cNvGrpSpPr/>
            <p:nvPr/>
          </p:nvGrpSpPr>
          <p:grpSpPr>
            <a:xfrm>
              <a:off x="5426628" y="4259262"/>
              <a:ext cx="6552647" cy="2255838"/>
              <a:chOff x="5426628" y="4259262"/>
              <a:chExt cx="6552647" cy="2255838"/>
            </a:xfrm>
            <a:grpFill/>
          </p:grpSpPr>
          <p:sp>
            <p:nvSpPr>
              <p:cNvPr id="27" name="Rectangle 26"/>
              <p:cNvSpPr/>
              <p:nvPr/>
            </p:nvSpPr>
            <p:spPr bwMode="auto">
              <a:xfrm>
                <a:off x="5456237" y="4259262"/>
                <a:ext cx="6523038" cy="2255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a:grp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a:grp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grpFill/>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grpFill/>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grpSp>
    </p:spTree>
    <p:extLst>
      <p:ext uri="{BB962C8B-B14F-4D97-AF65-F5344CB8AC3E}">
        <p14:creationId xmlns:p14="http://schemas.microsoft.com/office/powerpoint/2010/main" val="207951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250"/>
                            </p:stCondLst>
                            <p:childTnLst>
                              <p:par>
                                <p:cTn id="18" presetID="2" presetClass="entr" presetSubtype="8" decel="10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42" presetClass="path" presetSubtype="0" decel="100000" fill="hold" nodeType="withEffect">
                                  <p:stCondLst>
                                    <p:cond delay="250"/>
                                  </p:stCondLst>
                                  <p:childTnLst>
                                    <p:animMotion origin="layout" path="M 0.01519 0.00045 L 2.30023E-6 2.46482E-6 " pathEditMode="relative" rAng="0" ptsTypes="AA">
                                      <p:cBhvr>
                                        <p:cTn id="26" dur="500" fill="hold"/>
                                        <p:tgtEl>
                                          <p:spTgt spid="15"/>
                                        </p:tgtEl>
                                        <p:attrNameLst>
                                          <p:attrName>ppt_x</p:attrName>
                                          <p:attrName>ppt_y</p:attrName>
                                        </p:attrNameLst>
                                      </p:cBhvr>
                                      <p:rCtr x="-76600" y="-2300"/>
                                    </p:animMotion>
                                  </p:childTnLst>
                                </p:cTn>
                              </p:par>
                              <p:par>
                                <p:cTn id="27" presetID="10" presetClass="entr" presetSubtype="0" fill="hold" nodeType="withEffect">
                                  <p:stCondLst>
                                    <p:cond delay="3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350"/>
                                  </p:stCondLst>
                                  <p:childTnLst>
                                    <p:animMotion origin="layout" path="M 0.01519 0.00045 L 2.30023E-6 2.46482E-6 " pathEditMode="relative" rAng="0" ptsTypes="AA">
                                      <p:cBhvr>
                                        <p:cTn id="31" dur="500" fill="hold"/>
                                        <p:tgtEl>
                                          <p:spTgt spid="10"/>
                                        </p:tgtEl>
                                        <p:attrNameLst>
                                          <p:attrName>ppt_x</p:attrName>
                                          <p:attrName>ppt_y</p:attrName>
                                        </p:attrNameLst>
                                      </p:cBhvr>
                                      <p:rCtr x="-76600" y="-2300"/>
                                    </p:animMotion>
                                  </p:childTnLst>
                                </p:cTn>
                              </p:par>
                              <p:par>
                                <p:cTn id="32" presetID="10" presetClass="entr" presetSubtype="0" fill="hold" nodeType="withEffect">
                                  <p:stCondLst>
                                    <p:cond delay="4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42" presetClass="path" presetSubtype="0" decel="100000" fill="hold" nodeType="withEffect">
                                  <p:stCondLst>
                                    <p:cond delay="450"/>
                                  </p:stCondLst>
                                  <p:childTnLst>
                                    <p:animMotion origin="layout" path="M 0.01519 0.00045 L 2.30023E-6 2.46482E-6 " pathEditMode="relative" rAng="0" ptsTypes="AA">
                                      <p:cBhvr>
                                        <p:cTn id="36"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7637" y="220662"/>
            <a:ext cx="8991600" cy="6698795"/>
          </a:xfrm>
          <a:prstGeom prst="rect">
            <a:avLst/>
          </a:prstGeom>
        </p:spPr>
      </p:pic>
    </p:spTree>
    <p:extLst>
      <p:ext uri="{BB962C8B-B14F-4D97-AF65-F5344CB8AC3E}">
        <p14:creationId xmlns:p14="http://schemas.microsoft.com/office/powerpoint/2010/main" val="55748625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8637" y="220662"/>
            <a:ext cx="8634096" cy="6516687"/>
          </a:xfrm>
          <a:prstGeom prst="rect">
            <a:avLst/>
          </a:prstGeom>
        </p:spPr>
      </p:pic>
    </p:spTree>
    <p:extLst>
      <p:ext uri="{BB962C8B-B14F-4D97-AF65-F5344CB8AC3E}">
        <p14:creationId xmlns:p14="http://schemas.microsoft.com/office/powerpoint/2010/main" val="173321278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6237" y="144462"/>
            <a:ext cx="9002187" cy="6705600"/>
          </a:xfrm>
          <a:prstGeom prst="rect">
            <a:avLst/>
          </a:prstGeom>
        </p:spPr>
      </p:pic>
    </p:spTree>
    <p:extLst>
      <p:ext uri="{BB962C8B-B14F-4D97-AF65-F5344CB8AC3E}">
        <p14:creationId xmlns:p14="http://schemas.microsoft.com/office/powerpoint/2010/main" val="6679007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365842"/>
            <a:ext cx="14711362" cy="5696944"/>
            <a:chOff x="0" y="1322300"/>
            <a:chExt cx="14711362" cy="569694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9" name="TextBox 7"/>
            <p:cNvSpPr txBox="1"/>
            <p:nvPr/>
          </p:nvSpPr>
          <p:spPr>
            <a:xfrm>
              <a:off x="8047037" y="1322300"/>
              <a:ext cx="6664325" cy="5696944"/>
            </a:xfrm>
            <a:prstGeom prst="rect">
              <a:avLst/>
            </a:prstGeom>
            <a:noFill/>
          </p:spPr>
          <p:txBody>
            <a:bodyPr wrap="square" lIns="182880" tIns="146304" rIns="182880" bIns="146304" rtlCol="0">
              <a:spAutoFit/>
            </a:bodyPr>
            <a:lstStyle/>
            <a:p>
              <a:pPr defTabSz="182880"/>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“entities”: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“entity”: “</a:t>
              </a:r>
              <a:r>
                <a:rPr lang="en-US" sz="1300" dirty="0" err="1">
                  <a:solidFill>
                    <a:srgbClr val="404040"/>
                  </a:solidFill>
                  <a:latin typeface="Consolas" panose="020B0609020204030204" pitchFamily="49" charset="0"/>
                  <a:cs typeface="Consolas" panose="020B0609020204030204" pitchFamily="49" charset="0"/>
                </a:rPr>
                <a:t>flight_delays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“type”: “Topic”</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“intents”: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FindNews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0.99853384</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“None”,</a:t>
              </a:r>
            </a:p>
            <a:p>
              <a:pPr defTabSz="182880"/>
              <a:r>
                <a:rPr lang="en-US" sz="1300" dirty="0">
                  <a:solidFill>
                    <a:srgbClr val="404040"/>
                  </a:solidFill>
                  <a:latin typeface="Consolas" panose="020B0609020204030204" pitchFamily="49" charset="0"/>
                  <a:cs typeface="Consolas" panose="020B0609020204030204" pitchFamily="49" charset="0"/>
                </a:rPr>
                <a:t>			“score”: 0.07289317</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ReadNews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0.0167122427</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ShareNews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1.0919299E-06</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a:t>
              </a:r>
            </a:p>
            <a:p>
              <a:endParaRPr lang="en-US" sz="1300" dirty="0">
                <a:solidFill>
                  <a:srgbClr val="404040"/>
                </a:solidFill>
              </a:endParaRPr>
            </a:p>
          </p:txBody>
        </p:sp>
      </p:grpSp>
      <p:sp>
        <p:nvSpPr>
          <p:cNvPr id="10" name="Chevron 9"/>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 y="1483404"/>
            <a:ext cx="6218238" cy="5257801"/>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grpSp>
      <p:sp>
        <p:nvSpPr>
          <p:cNvPr id="19"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Language Understanding Models</a:t>
            </a:r>
          </a:p>
        </p:txBody>
      </p:sp>
      <p:grpSp>
        <p:nvGrpSpPr>
          <p:cNvPr id="25" name="Group 24"/>
          <p:cNvGrpSpPr/>
          <p:nvPr/>
        </p:nvGrpSpPr>
        <p:grpSpPr>
          <a:xfrm>
            <a:off x="-355601" y="301625"/>
            <a:ext cx="1849438" cy="917575"/>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4" name="Picture 2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Tree>
    <p:extLst>
      <p:ext uri="{BB962C8B-B14F-4D97-AF65-F5344CB8AC3E}">
        <p14:creationId xmlns:p14="http://schemas.microsoft.com/office/powerpoint/2010/main" val="1338912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01519 0.00045 L 2.30023E-6 2.46482E-6 " pathEditMode="relative" rAng="0" ptsTypes="AA">
                                      <p:cBhvr>
                                        <p:cTn id="9" dur="500" fill="hold"/>
                                        <p:tgtEl>
                                          <p:spTgt spid="19"/>
                                        </p:tgtEl>
                                        <p:attrNameLst>
                                          <p:attrName>ppt_x</p:attrName>
                                          <p:attrName>ppt_y</p:attrName>
                                        </p:attrNameLst>
                                      </p:cBhvr>
                                      <p:rCtr x="-76600" y="-2300"/>
                                    </p:animMotion>
                                  </p:childTnLst>
                                </p:cTn>
                              </p:par>
                              <p:par>
                                <p:cTn id="10" presetID="2" presetClass="entr" presetSubtype="8" decel="10000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19"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09973"/>
            <a:ext cx="7315199" cy="2179058"/>
          </a:xfrm>
        </p:spPr>
        <p:txBody>
          <a:bodyPr/>
          <a:lstStyle/>
          <a:p>
            <a:r>
              <a:rPr lang="en-US" dirty="0"/>
              <a:t>HOL Exercise Three &amp; Four</a:t>
            </a:r>
          </a:p>
        </p:txBody>
      </p:sp>
      <p:sp>
        <p:nvSpPr>
          <p:cNvPr id="5" name="Text Placeholder 4"/>
          <p:cNvSpPr>
            <a:spLocks noGrp="1"/>
          </p:cNvSpPr>
          <p:nvPr>
            <p:ph type="body" sz="quarter" idx="12"/>
          </p:nvPr>
        </p:nvSpPr>
        <p:spPr>
          <a:xfrm>
            <a:off x="274639" y="4868863"/>
            <a:ext cx="7315198" cy="1181862"/>
          </a:xfrm>
        </p:spPr>
        <p:txBody>
          <a:bodyPr/>
          <a:lstStyle/>
          <a:p>
            <a:r>
              <a:rPr lang="en-US" dirty="0"/>
              <a:t>Adding Skype and Using the Bot Framework</a:t>
            </a:r>
          </a:p>
        </p:txBody>
      </p:sp>
    </p:spTree>
    <p:extLst>
      <p:ext uri="{BB962C8B-B14F-4D97-AF65-F5344CB8AC3E}">
        <p14:creationId xmlns:p14="http://schemas.microsoft.com/office/powerpoint/2010/main" val="1547780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2637" y="525462"/>
            <a:ext cx="4916539"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rgbClr val="0078D7"/>
                </a:solidFill>
              </a:rPr>
              <a:t>More Information</a:t>
            </a:r>
          </a:p>
        </p:txBody>
      </p:sp>
      <p:sp>
        <p:nvSpPr>
          <p:cNvPr id="3" name="TextBox 2"/>
          <p:cNvSpPr txBox="1"/>
          <p:nvPr/>
        </p:nvSpPr>
        <p:spPr>
          <a:xfrm>
            <a:off x="579437" y="1973262"/>
            <a:ext cx="11658600" cy="2111347"/>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4000" dirty="0" err="1">
                <a:solidFill>
                  <a:srgbClr val="0078D7"/>
                </a:solidFill>
              </a:rPr>
              <a:t>npm</a:t>
            </a:r>
            <a:r>
              <a:rPr lang="en-US" sz="4000" dirty="0">
                <a:solidFill>
                  <a:srgbClr val="0078D7"/>
                </a:solidFill>
              </a:rPr>
              <a:t> install </a:t>
            </a:r>
            <a:r>
              <a:rPr lang="en-US" sz="4000" dirty="0" err="1">
                <a:solidFill>
                  <a:srgbClr val="0078D7"/>
                </a:solidFill>
              </a:rPr>
              <a:t>BotFramework</a:t>
            </a:r>
            <a:r>
              <a:rPr lang="en-US" sz="4000" dirty="0">
                <a:solidFill>
                  <a:srgbClr val="0078D7"/>
                </a:solidFill>
              </a:rPr>
              <a:t> (Samples Directory)</a:t>
            </a:r>
          </a:p>
          <a:p>
            <a:pPr marL="1037871" lvl="1" indent="-571500">
              <a:lnSpc>
                <a:spcPct val="90000"/>
              </a:lnSpc>
              <a:spcAft>
                <a:spcPts val="600"/>
              </a:spcAft>
              <a:buFont typeface="Arial" panose="020B0604020202020204" pitchFamily="34" charset="0"/>
              <a:buChar char="•"/>
            </a:pPr>
            <a:r>
              <a:rPr lang="en-US" sz="4000" dirty="0">
                <a:solidFill>
                  <a:srgbClr val="0078D7"/>
                </a:solidFill>
              </a:rPr>
              <a:t>Hero Cards, Carousels, Images</a:t>
            </a:r>
          </a:p>
          <a:p>
            <a:pPr marL="571500" indent="-571500">
              <a:lnSpc>
                <a:spcPct val="90000"/>
              </a:lnSpc>
              <a:spcAft>
                <a:spcPts val="600"/>
              </a:spcAft>
              <a:buFont typeface="Arial" panose="020B0604020202020204" pitchFamily="34" charset="0"/>
              <a:buChar char="•"/>
            </a:pPr>
            <a:r>
              <a:rPr lang="en-US" sz="4000" dirty="0" err="1">
                <a:solidFill>
                  <a:srgbClr val="0078D7"/>
                </a:solidFill>
              </a:rPr>
              <a:t>BotFramework</a:t>
            </a:r>
            <a:r>
              <a:rPr lang="en-US" sz="4000" dirty="0">
                <a:solidFill>
                  <a:srgbClr val="0078D7"/>
                </a:solidFill>
              </a:rPr>
              <a:t> Docs </a:t>
            </a:r>
            <a:r>
              <a:rPr lang="en-US" sz="4000" dirty="0">
                <a:solidFill>
                  <a:srgbClr val="FF0000"/>
                </a:solidFill>
              </a:rPr>
              <a:t>docs.botframework.com/</a:t>
            </a:r>
            <a:r>
              <a:rPr lang="en-US" sz="4000" dirty="0">
                <a:solidFill>
                  <a:srgbClr val="0078D7"/>
                </a:solidFill>
              </a:rPr>
              <a:t> </a:t>
            </a:r>
          </a:p>
        </p:txBody>
      </p:sp>
    </p:spTree>
    <p:extLst>
      <p:ext uri="{BB962C8B-B14F-4D97-AF65-F5344CB8AC3E}">
        <p14:creationId xmlns:p14="http://schemas.microsoft.com/office/powerpoint/2010/main" val="36116750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a:t>Alan Turing</a:t>
            </a:r>
          </a:p>
        </p:txBody>
      </p:sp>
      <p:pic>
        <p:nvPicPr>
          <p:cNvPr id="4" name="Picture Placeholder 3"/>
          <p:cNvPicPr>
            <a:picLocks noGrp="1" noChangeAspect="1"/>
          </p:cNvPicPr>
          <p:nvPr>
            <p:ph type="pic" sz="quarter" idx="10"/>
          </p:nvPr>
        </p:nvPicPr>
        <p:blipFill>
          <a:blip r:embed="rId2"/>
          <a:srcRect t="8557" b="8557"/>
          <a:stretch>
            <a:fillRect/>
          </a:stretch>
        </p:blipFill>
        <p:spPr/>
      </p:pic>
      <p:sp>
        <p:nvSpPr>
          <p:cNvPr id="5" name="TextBox 4"/>
          <p:cNvSpPr txBox="1"/>
          <p:nvPr/>
        </p:nvSpPr>
        <p:spPr>
          <a:xfrm>
            <a:off x="211623" y="2754950"/>
            <a:ext cx="564930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"Can machines think? The Turing test." </a:t>
            </a:r>
            <a:endParaRPr lang="en-US" sz="2400" dirty="0">
              <a:gradFill>
                <a:gsLst>
                  <a:gs pos="2917">
                    <a:schemeClr val="tx1"/>
                  </a:gs>
                  <a:gs pos="30000">
                    <a:schemeClr val="tx1"/>
                  </a:gs>
                </a:gsLst>
                <a:lin ang="5400000" scaled="0"/>
              </a:gradFill>
            </a:endParaRPr>
          </a:p>
        </p:txBody>
      </p:sp>
      <p:sp>
        <p:nvSpPr>
          <p:cNvPr id="6" name="TextBox 5"/>
          <p:cNvSpPr txBox="1"/>
          <p:nvPr/>
        </p:nvSpPr>
        <p:spPr>
          <a:xfrm>
            <a:off x="211623" y="2127086"/>
            <a:ext cx="19963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1912 - 1954</a:t>
            </a:r>
          </a:p>
        </p:txBody>
      </p:sp>
      <p:pic>
        <p:nvPicPr>
          <p:cNvPr id="7" name="Picture 6"/>
          <p:cNvPicPr>
            <a:picLocks noChangeAspect="1"/>
          </p:cNvPicPr>
          <p:nvPr/>
        </p:nvPicPr>
        <p:blipFill>
          <a:blip r:embed="rId3"/>
          <a:stretch>
            <a:fillRect/>
          </a:stretch>
        </p:blipFill>
        <p:spPr>
          <a:xfrm>
            <a:off x="1410921" y="3795923"/>
            <a:ext cx="2304814" cy="2954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22585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162272" y="6393985"/>
            <a:ext cx="4168454" cy="551084"/>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3"/>
          <a:stretch>
            <a:fillRect/>
          </a:stretch>
        </p:blipFill>
        <p:spPr>
          <a:xfrm>
            <a:off x="1798637" y="182562"/>
            <a:ext cx="8788400" cy="65913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8453601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a:t>Eliza</a:t>
            </a:r>
          </a:p>
        </p:txBody>
      </p:sp>
      <p:pic>
        <p:nvPicPr>
          <p:cNvPr id="6" name="Picture Placeholder 5"/>
          <p:cNvPicPr>
            <a:picLocks noGrp="1" noChangeAspect="1"/>
          </p:cNvPicPr>
          <p:nvPr>
            <p:ph type="pic" sz="quarter" idx="10"/>
          </p:nvPr>
        </p:nvPicPr>
        <p:blipFill>
          <a:blip r:embed="rId2"/>
          <a:srcRect l="20367" r="20367"/>
          <a:stretch>
            <a:fillRect/>
          </a:stretch>
        </p:blipFill>
        <p:spPr/>
      </p:pic>
      <p:pic>
        <p:nvPicPr>
          <p:cNvPr id="7" name="Picture 6"/>
          <p:cNvPicPr>
            <a:picLocks noChangeAspect="1"/>
          </p:cNvPicPr>
          <p:nvPr/>
        </p:nvPicPr>
        <p:blipFill>
          <a:blip r:embed="rId2"/>
          <a:stretch>
            <a:fillRect/>
          </a:stretch>
        </p:blipFill>
        <p:spPr>
          <a:xfrm>
            <a:off x="4694237" y="-1"/>
            <a:ext cx="7742238" cy="6994525"/>
          </a:xfrm>
          <a:prstGeom prst="rect">
            <a:avLst/>
          </a:prstGeom>
        </p:spPr>
      </p:pic>
      <p:sp>
        <p:nvSpPr>
          <p:cNvPr id="8" name="TextBox 7"/>
          <p:cNvSpPr txBox="1"/>
          <p:nvPr/>
        </p:nvSpPr>
        <p:spPr>
          <a:xfrm>
            <a:off x="274639" y="2340188"/>
            <a:ext cx="26813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first chat bot</a:t>
            </a:r>
          </a:p>
        </p:txBody>
      </p:sp>
      <p:sp>
        <p:nvSpPr>
          <p:cNvPr id="10" name="TextBox 9"/>
          <p:cNvSpPr txBox="1"/>
          <p:nvPr/>
        </p:nvSpPr>
        <p:spPr>
          <a:xfrm>
            <a:off x="274639" y="2976611"/>
            <a:ext cx="4419598" cy="3416320"/>
          </a:xfrm>
          <a:prstGeom prst="rect">
            <a:avLst/>
          </a:prstGeom>
          <a:noFill/>
        </p:spPr>
        <p:txBody>
          <a:bodyPr wrap="square" lIns="182880" tIns="146304" rIns="182880" bIns="146304" rtlCol="0">
            <a:spAutoFit/>
          </a:bodyPr>
          <a:lstStyle/>
          <a:p>
            <a:pPr>
              <a:lnSpc>
                <a:spcPct val="90000"/>
              </a:lnSpc>
              <a:spcAft>
                <a:spcPts val="600"/>
              </a:spcAft>
            </a:pPr>
            <a:r>
              <a:rPr lang="en-US" dirty="0">
                <a:hlinkClick r:id="rId3" tooltip="ELIZA"/>
              </a:rPr>
              <a:t>ELIZA</a:t>
            </a:r>
            <a:r>
              <a:rPr lang="en-US" dirty="0"/>
              <a:t> was a tongue-in-cheek simulation</a:t>
            </a:r>
          </a:p>
          <a:p>
            <a:pPr>
              <a:lnSpc>
                <a:spcPct val="90000"/>
              </a:lnSpc>
              <a:spcAft>
                <a:spcPts val="600"/>
              </a:spcAft>
            </a:pPr>
            <a:r>
              <a:rPr lang="en-US" dirty="0"/>
              <a:t>of a </a:t>
            </a:r>
            <a:r>
              <a:rPr lang="en-US" dirty="0">
                <a:hlinkClick r:id="rId4" tooltip="Carl Rogers"/>
              </a:rPr>
              <a:t>Rogerian</a:t>
            </a:r>
            <a:r>
              <a:rPr lang="en-US" dirty="0"/>
              <a:t> therapist</a:t>
            </a:r>
          </a:p>
          <a:p>
            <a:pPr>
              <a:lnSpc>
                <a:spcPct val="90000"/>
              </a:lnSpc>
              <a:spcAft>
                <a:spcPts val="600"/>
              </a:spcAft>
            </a:pPr>
            <a:endParaRPr lang="en-US" sz="1100"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Named after Eliza Doolittle from Pygmalion ( or My Fair Lady )</a:t>
            </a: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Written by </a:t>
            </a:r>
            <a:r>
              <a:rPr lang="en-US" b="1" dirty="0" err="1">
                <a:gradFill>
                  <a:gsLst>
                    <a:gs pos="2917">
                      <a:schemeClr val="tx1"/>
                    </a:gs>
                    <a:gs pos="30000">
                      <a:schemeClr val="tx1"/>
                    </a:gs>
                  </a:gsLst>
                  <a:lin ang="5400000" scaled="0"/>
                </a:gradFill>
              </a:rPr>
              <a:t>Joeseph</a:t>
            </a:r>
            <a:r>
              <a:rPr lang="en-US" b="1" dirty="0">
                <a:gradFill>
                  <a:gsLst>
                    <a:gs pos="2917">
                      <a:schemeClr val="tx1"/>
                    </a:gs>
                    <a:gs pos="30000">
                      <a:schemeClr val="tx1"/>
                    </a:gs>
                  </a:gsLst>
                  <a:lin ang="5400000" scaled="0"/>
                </a:gradFill>
              </a:rPr>
              <a:t> </a:t>
            </a:r>
            <a:r>
              <a:rPr lang="en-US" b="1" dirty="0" err="1">
                <a:gradFill>
                  <a:gsLst>
                    <a:gs pos="2917">
                      <a:schemeClr val="tx1"/>
                    </a:gs>
                    <a:gs pos="30000">
                      <a:schemeClr val="tx1"/>
                    </a:gs>
                  </a:gsLst>
                  <a:lin ang="5400000" scaled="0"/>
                </a:gradFill>
              </a:rPr>
              <a:t>Weizenbau</a:t>
            </a:r>
            <a:r>
              <a:rPr lang="en-US" b="1" dirty="0">
                <a:gradFill>
                  <a:gsLst>
                    <a:gs pos="2917">
                      <a:schemeClr val="tx1"/>
                    </a:gs>
                    <a:gs pos="30000">
                      <a:schemeClr val="tx1"/>
                    </a:gs>
                  </a:gsLst>
                  <a:lin ang="5400000" scaled="0"/>
                </a:gradFill>
              </a:rPr>
              <a:t> </a:t>
            </a:r>
            <a:r>
              <a:rPr lang="en-US" dirty="0">
                <a:gradFill>
                  <a:gsLst>
                    <a:gs pos="2917">
                      <a:schemeClr val="tx1"/>
                    </a:gs>
                    <a:gs pos="30000">
                      <a:schemeClr val="tx1"/>
                    </a:gs>
                  </a:gsLst>
                  <a:lin ang="5400000" scaled="0"/>
                </a:gradFill>
              </a:rPr>
              <a:t>between </a:t>
            </a:r>
            <a:r>
              <a:rPr lang="en-US" b="1" dirty="0">
                <a:gradFill>
                  <a:gsLst>
                    <a:gs pos="2917">
                      <a:schemeClr val="tx1"/>
                    </a:gs>
                    <a:gs pos="30000">
                      <a:schemeClr val="tx1"/>
                    </a:gs>
                  </a:gsLst>
                  <a:lin ang="5400000" scaled="0"/>
                </a:gradFill>
              </a:rPr>
              <a:t>1964</a:t>
            </a:r>
            <a:r>
              <a:rPr lang="en-US" dirty="0">
                <a:gradFill>
                  <a:gsLst>
                    <a:gs pos="2917">
                      <a:schemeClr val="tx1"/>
                    </a:gs>
                    <a:gs pos="30000">
                      <a:schemeClr val="tx1"/>
                    </a:gs>
                  </a:gsLst>
                  <a:lin ang="5400000" scaled="0"/>
                </a:gradFill>
              </a:rPr>
              <a:t> and </a:t>
            </a:r>
            <a:r>
              <a:rPr lang="en-US" b="1" dirty="0">
                <a:gradFill>
                  <a:gsLst>
                    <a:gs pos="2917">
                      <a:schemeClr val="tx1"/>
                    </a:gs>
                    <a:gs pos="30000">
                      <a:schemeClr val="tx1"/>
                    </a:gs>
                  </a:gsLst>
                  <a:lin ang="5400000" scaled="0"/>
                </a:gradFill>
              </a:rPr>
              <a:t>1966</a:t>
            </a:r>
            <a:r>
              <a:rPr lang="en-US" dirty="0">
                <a:gradFill>
                  <a:gsLst>
                    <a:gs pos="2917">
                      <a:schemeClr val="tx1"/>
                    </a:gs>
                    <a:gs pos="30000">
                      <a:schemeClr val="tx1"/>
                    </a:gs>
                  </a:gsLst>
                  <a:lin ang="5400000" scaled="0"/>
                </a:gradFill>
              </a:rPr>
              <a:t> at the MIT Artificial Intelligence Laboratory</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5"/>
              </a:rPr>
              <a:t>http://www.med-ai.com/models/eliza.html</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7585169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a:t>Parry</a:t>
            </a:r>
          </a:p>
        </p:txBody>
      </p:sp>
      <p:pic>
        <p:nvPicPr>
          <p:cNvPr id="6" name="Picture Placeholder 5"/>
          <p:cNvPicPr>
            <a:picLocks noGrp="1" noChangeAspect="1"/>
          </p:cNvPicPr>
          <p:nvPr>
            <p:ph type="pic" sz="quarter" idx="10"/>
          </p:nvPr>
        </p:nvPicPr>
        <p:blipFill>
          <a:blip r:embed="rId2"/>
          <a:srcRect l="20367" r="20367"/>
          <a:stretch>
            <a:fillRect/>
          </a:stretch>
        </p:blipFill>
        <p:spPr/>
      </p:pic>
      <p:pic>
        <p:nvPicPr>
          <p:cNvPr id="7" name="Picture 6"/>
          <p:cNvPicPr>
            <a:picLocks noChangeAspect="1"/>
          </p:cNvPicPr>
          <p:nvPr/>
        </p:nvPicPr>
        <p:blipFill>
          <a:blip r:embed="rId2"/>
          <a:stretch>
            <a:fillRect/>
          </a:stretch>
        </p:blipFill>
        <p:spPr>
          <a:xfrm>
            <a:off x="4694237" y="-1"/>
            <a:ext cx="7742238" cy="6994525"/>
          </a:xfrm>
          <a:prstGeom prst="rect">
            <a:avLst/>
          </a:prstGeom>
        </p:spPr>
      </p:pic>
      <p:sp>
        <p:nvSpPr>
          <p:cNvPr id="8" name="TextBox 7"/>
          <p:cNvSpPr txBox="1"/>
          <p:nvPr/>
        </p:nvSpPr>
        <p:spPr>
          <a:xfrm>
            <a:off x="274639" y="2052758"/>
            <a:ext cx="252145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psychopath</a:t>
            </a:r>
          </a:p>
        </p:txBody>
      </p:sp>
      <p:sp>
        <p:nvSpPr>
          <p:cNvPr id="3" name="TextBox 2"/>
          <p:cNvSpPr txBox="1"/>
          <p:nvPr/>
        </p:nvSpPr>
        <p:spPr>
          <a:xfrm>
            <a:off x="292396" y="2787551"/>
            <a:ext cx="4267200" cy="794064"/>
          </a:xfrm>
          <a:prstGeom prst="rect">
            <a:avLst/>
          </a:prstGeom>
          <a:noFill/>
        </p:spPr>
        <p:txBody>
          <a:bodyPr wrap="square" lIns="182880" tIns="146304" rIns="182880" bIns="146304" rtlCol="0">
            <a:spAutoFit/>
          </a:bodyPr>
          <a:lstStyle/>
          <a:p>
            <a:pPr>
              <a:lnSpc>
                <a:spcPct val="90000"/>
              </a:lnSpc>
              <a:spcAft>
                <a:spcPts val="600"/>
              </a:spcAft>
            </a:pPr>
            <a:r>
              <a:rPr lang="en-US" dirty="0"/>
              <a:t>written in 1972 by psychiatrist </a:t>
            </a:r>
            <a:r>
              <a:rPr lang="en-US" u="sng" dirty="0">
                <a:hlinkClick r:id="rId3" tooltip="Kenneth Colby"/>
              </a:rPr>
              <a:t>Kenneth Colby</a:t>
            </a:r>
            <a:endParaRPr lang="en-US" sz="2400" dirty="0">
              <a:gradFill>
                <a:gsLst>
                  <a:gs pos="2917">
                    <a:schemeClr val="tx1"/>
                  </a:gs>
                  <a:gs pos="30000">
                    <a:schemeClr val="tx1"/>
                  </a:gs>
                </a:gsLst>
                <a:lin ang="5400000" scaled="0"/>
              </a:gradFill>
            </a:endParaRPr>
          </a:p>
        </p:txBody>
      </p:sp>
      <p:sp>
        <p:nvSpPr>
          <p:cNvPr id="5" name="TextBox 4"/>
          <p:cNvSpPr txBox="1"/>
          <p:nvPr/>
        </p:nvSpPr>
        <p:spPr>
          <a:xfrm>
            <a:off x="292396" y="3519664"/>
            <a:ext cx="4347409" cy="871008"/>
          </a:xfrm>
          <a:prstGeom prst="rect">
            <a:avLst/>
          </a:prstGeom>
          <a:noFill/>
        </p:spPr>
        <p:txBody>
          <a:bodyPr wrap="none" lIns="182880" tIns="146304" rIns="182880" bIns="146304" rtlCol="0">
            <a:spAutoFit/>
          </a:bodyPr>
          <a:lstStyle/>
          <a:p>
            <a:pPr>
              <a:lnSpc>
                <a:spcPct val="90000"/>
              </a:lnSpc>
              <a:spcAft>
                <a:spcPts val="600"/>
              </a:spcAft>
            </a:pPr>
            <a:r>
              <a:rPr lang="en-US" dirty="0"/>
              <a:t>PARRY attempted to simulate a person </a:t>
            </a:r>
          </a:p>
          <a:p>
            <a:pPr>
              <a:lnSpc>
                <a:spcPct val="90000"/>
              </a:lnSpc>
              <a:spcAft>
                <a:spcPts val="600"/>
              </a:spcAft>
            </a:pPr>
            <a:r>
              <a:rPr lang="en-US" dirty="0"/>
              <a:t>with </a:t>
            </a:r>
            <a:r>
              <a:rPr lang="en-US" u="sng" dirty="0">
                <a:hlinkClick r:id="rId4" tooltip="Paranoid schizophrenia"/>
              </a:rPr>
              <a:t>paranoid schizophrenia</a:t>
            </a:r>
            <a:endParaRPr lang="en-US" sz="2400" dirty="0">
              <a:gradFill>
                <a:gsLst>
                  <a:gs pos="2917">
                    <a:schemeClr val="tx1"/>
                  </a:gs>
                  <a:gs pos="30000">
                    <a:schemeClr val="tx1"/>
                  </a:gs>
                </a:gsLst>
                <a:lin ang="5400000" scaled="0"/>
              </a:gradFill>
            </a:endParaRPr>
          </a:p>
        </p:txBody>
      </p:sp>
      <p:sp>
        <p:nvSpPr>
          <p:cNvPr id="9" name="TextBox 8"/>
          <p:cNvSpPr txBox="1"/>
          <p:nvPr/>
        </p:nvSpPr>
        <p:spPr>
          <a:xfrm>
            <a:off x="296700" y="4794788"/>
            <a:ext cx="4222246" cy="871008"/>
          </a:xfrm>
          <a:prstGeom prst="rect">
            <a:avLst/>
          </a:prstGeom>
          <a:noFill/>
        </p:spPr>
        <p:txBody>
          <a:bodyPr wrap="none" lIns="182880" tIns="146304" rIns="182880" bIns="146304" rtlCol="0">
            <a:spAutoFit/>
          </a:bodyPr>
          <a:lstStyle/>
          <a:p>
            <a:pPr>
              <a:lnSpc>
                <a:spcPct val="90000"/>
              </a:lnSpc>
              <a:spcAft>
                <a:spcPts val="600"/>
              </a:spcAft>
            </a:pPr>
            <a:r>
              <a:rPr lang="en-US" dirty="0"/>
              <a:t>In 1972 Eliza Met Parry </a:t>
            </a:r>
          </a:p>
          <a:p>
            <a:pPr>
              <a:lnSpc>
                <a:spcPct val="90000"/>
              </a:lnSpc>
              <a:spcAft>
                <a:spcPts val="600"/>
              </a:spcAft>
            </a:pPr>
            <a:r>
              <a:rPr lang="en-US" dirty="0"/>
              <a:t>Where they hooked up over </a:t>
            </a:r>
            <a:r>
              <a:rPr lang="en-US" dirty="0">
                <a:hlinkClick r:id="rId5" tooltip="ARPANET"/>
              </a:rPr>
              <a:t>ARPANET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8174021"/>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http://purl.org/dc/terms/"/>
    <ds:schemaRef ds:uri="230e9df3-be65-4c73-a93b-d1236ebd677e"/>
    <ds:schemaRef ds:uri="http://schemas.microsoft.com/office/2006/documentManagement/types"/>
    <ds:schemaRef ds:uri="http://schemas.openxmlformats.org/package/2006/metadata/core-properties"/>
    <ds:schemaRef ds:uri="http://purl.org/dc/elements/1.1/"/>
    <ds:schemaRef ds:uri="8ff673fc-3231-4e3a-893b-6d7f7cd32766"/>
    <ds:schemaRef ds:uri="01c77077-aee4-4b5f-bd4e-9cd40a6fff29"/>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10104</TotalTime>
  <Words>1044</Words>
  <Application>Microsoft Office PowerPoint</Application>
  <PresentationFormat>Custom</PresentationFormat>
  <Paragraphs>288</Paragraphs>
  <Slides>56</Slides>
  <Notes>6</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56</vt:i4>
      </vt:variant>
    </vt:vector>
  </HeadingPairs>
  <TitlesOfParts>
    <vt:vector size="69" baseType="lpstr">
      <vt:lpstr>Arial</vt:lpstr>
      <vt:lpstr>Arial Rounded MT Bold</vt:lpstr>
      <vt:lpstr>Calibri</vt:lpstr>
      <vt:lpstr>Consolas</vt:lpstr>
      <vt:lpstr>Segoe UI</vt:lpstr>
      <vt:lpstr>Segoe UI Light</vt:lpstr>
      <vt:lpstr>Wingdings</vt:lpstr>
      <vt:lpstr>5-30721_Build_2016_Template_Light</vt:lpstr>
      <vt:lpstr>5-30721_Build_2016_Template_Dark</vt:lpstr>
      <vt:lpstr>5-30711_TR22_BO_CT_Template</vt:lpstr>
      <vt:lpstr>COLOR TEMPLATE</vt:lpstr>
      <vt:lpstr>5_COLOR TEMPLATE</vt:lpstr>
      <vt:lpstr>5-50033_TR23_BO_CT_Template</vt:lpstr>
      <vt:lpstr>The Bot Framework Workshop</vt:lpstr>
      <vt:lpstr>Lord Byron </vt:lpstr>
      <vt:lpstr>Augusta Ada Byron</vt:lpstr>
      <vt:lpstr>Ada Lovelace</vt:lpstr>
      <vt:lpstr>Ada Lovelace</vt:lpstr>
      <vt:lpstr>Alan Turing</vt:lpstr>
      <vt:lpstr>PowerPoint Presentation</vt:lpstr>
      <vt:lpstr>Eliza</vt:lpstr>
      <vt:lpstr>Parry</vt:lpstr>
      <vt:lpstr>PowerPoint Presentation</vt:lpstr>
      <vt:lpstr>Why we are here  www.botathon.ai</vt:lpstr>
      <vt:lpstr>Agenda</vt:lpstr>
      <vt:lpstr>Technology Needed today Node</vt:lpstr>
      <vt:lpstr>Workshop Flow</vt:lpstr>
      <vt:lpstr>Content</vt:lpstr>
      <vt:lpstr>Content</vt:lpstr>
      <vt:lpstr>Conventions Used</vt:lpstr>
      <vt:lpstr>Hello World</vt:lpstr>
      <vt:lpstr>PowerPoint Presentation</vt:lpstr>
      <vt:lpstr>Universal Bot</vt:lpstr>
      <vt:lpstr>Chat &amp; Console Connector</vt:lpstr>
      <vt:lpstr>PowerPoint Presentation</vt:lpstr>
      <vt:lpstr>Demo: SimpleBot</vt:lpstr>
      <vt:lpstr>HOL Exercise One</vt:lpstr>
      <vt:lpstr>Conversation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Persisting Data</vt:lpstr>
      <vt:lpstr>HOL Exercise TWO</vt:lpstr>
      <vt:lpstr>Determining Intent</vt:lpstr>
      <vt:lpstr>PowerPoint Presentation</vt:lpstr>
      <vt:lpstr>PowerPoint Presentation</vt:lpstr>
      <vt:lpstr>PowerPoint Presentation</vt:lpstr>
      <vt:lpstr>PowerPoint Presentation</vt:lpstr>
      <vt:lpstr>Intent Recognizers</vt:lpstr>
      <vt:lpstr>PowerPoint Presentation</vt:lpstr>
      <vt:lpstr>NLP not NLP</vt:lpstr>
      <vt:lpstr>NLP not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HOL Exercise Three &amp; Four</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Shows</dc:creator>
  <cp:keywords>Microsoft Build 2016</cp:keywords>
  <dc:description>Template: Mitchell Derrey, Silver Fox Productions
Formatting: 
Audience Type:</dc:description>
  <cp:lastModifiedBy>Daniel Egan</cp:lastModifiedBy>
  <cp:revision>80</cp:revision>
  <dcterms:created xsi:type="dcterms:W3CDTF">2016-03-30T17:18:35Z</dcterms:created>
  <dcterms:modified xsi:type="dcterms:W3CDTF">2016-08-23T22:12:28Z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